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4" r:id="rId3"/>
    <p:sldId id="260" r:id="rId4"/>
    <p:sldId id="305" r:id="rId5"/>
    <p:sldId id="276" r:id="rId6"/>
    <p:sldId id="277" r:id="rId7"/>
    <p:sldId id="282" r:id="rId8"/>
    <p:sldId id="283" r:id="rId9"/>
    <p:sldId id="284" r:id="rId10"/>
    <p:sldId id="285" r:id="rId11"/>
    <p:sldId id="291" r:id="rId12"/>
    <p:sldId id="278" r:id="rId13"/>
    <p:sldId id="275" r:id="rId14"/>
    <p:sldId id="292" r:id="rId15"/>
    <p:sldId id="304" r:id="rId16"/>
    <p:sldId id="280" r:id="rId17"/>
    <p:sldId id="281" r:id="rId18"/>
    <p:sldId id="299" r:id="rId19"/>
    <p:sldId id="287" r:id="rId20"/>
    <p:sldId id="296" r:id="rId21"/>
    <p:sldId id="294" r:id="rId22"/>
    <p:sldId id="297" r:id="rId23"/>
    <p:sldId id="298" r:id="rId24"/>
    <p:sldId id="301" r:id="rId25"/>
    <p:sldId id="306" r:id="rId26"/>
    <p:sldId id="302" r:id="rId27"/>
    <p:sldId id="30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61"/>
    <p:restoredTop sz="94636"/>
  </p:normalViewPr>
  <p:slideViewPr>
    <p:cSldViewPr snapToGrid="0" snapToObjects="1">
      <p:cViewPr varScale="1">
        <p:scale>
          <a:sx n="148" d="100"/>
          <a:sy n="148" d="100"/>
        </p:scale>
        <p:origin x="224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CC124-2DCF-DE43-99EB-5ECE1DD69E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2B9D54-FD4F-9642-B8CF-0524AFA8A9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17C8CC-55FE-EB4D-BF52-AAF20D39F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5EC0A-D1C8-8241-88B0-A49975B67E78}" type="datetimeFigureOut">
              <a:rPr lang="en-US" smtClean="0"/>
              <a:t>1/31/19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6464D-456E-0F4F-9B9A-D190B0390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983C4-BDDB-3640-B85E-95D5A5C32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F90E1-6716-AF48-9137-E043E8CA5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39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FC8E8-012F-E54C-A341-A5C2A3055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DCCA8E-E7D1-6147-9389-9262FC731E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DC2C8-215E-3844-906D-4B77BC936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5EC0A-D1C8-8241-88B0-A49975B67E78}" type="datetimeFigureOut">
              <a:rPr lang="en-US" smtClean="0"/>
              <a:t>1/31/19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86F91-51C9-2E40-B587-FBF2A8E80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68D09-C91C-C242-BA84-644B9C1FB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F90E1-6716-AF48-9137-E043E8CA5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147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824363-535B-2C43-9C7D-7BF5831D8B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9D87F3-50AC-564E-AA5E-16F6CEFBD1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C72C0-A2FA-F54E-B659-8D05E08F4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5EC0A-D1C8-8241-88B0-A49975B67E78}" type="datetimeFigureOut">
              <a:rPr lang="en-US" smtClean="0"/>
              <a:t>1/31/19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61CE8-8932-FC42-A3DF-7021F297B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C6F1D3-9067-2B40-806B-1FFA6E32C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F90E1-6716-AF48-9137-E043E8CA5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4194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94F7F-F683-374B-A701-271245B12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285664-8158-CE40-BCE5-E901D7E20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6EDBB-4FE2-0842-ADBE-C31257B02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5EC0A-D1C8-8241-88B0-A49975B67E78}" type="datetimeFigureOut">
              <a:rPr lang="en-US" smtClean="0"/>
              <a:t>1/31/19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CBE49A-20B7-6342-9CCE-AD43FAC24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7DAAA2-064F-BF49-A208-FB0FAFD49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F90E1-6716-AF48-9137-E043E8CA5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729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91CD9-039D-6D47-A80F-C5743CD60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776A4-3ADA-8245-92B4-445799B21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794DAB-F9B1-354C-8A60-BD58C4644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5EC0A-D1C8-8241-88B0-A49975B67E78}" type="datetimeFigureOut">
              <a:rPr lang="en-US" smtClean="0"/>
              <a:t>1/31/19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08A04-F76C-F14F-B318-A4BAC6A63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377ABD-8C80-B64D-8849-1203173F9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F90E1-6716-AF48-9137-E043E8CA5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254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0B692-E6E8-024A-A279-0530648F3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D490C7-0142-3D4C-A871-B6C0A4D2E0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5989E7-5CE3-F441-8B56-DAD306EEEF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452CBE-03FA-1646-921A-79570D309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5EC0A-D1C8-8241-88B0-A49975B67E78}" type="datetimeFigureOut">
              <a:rPr lang="en-US" smtClean="0"/>
              <a:t>1/31/19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DE20EF-CD09-2C42-B184-5F83CCA60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52F053-E285-7F41-BD7B-FC9EDABD8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F90E1-6716-AF48-9137-E043E8CA5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01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8FC70-B870-3049-898C-21AAB3B21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941043-D639-554F-964A-B53C1059E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0C88E9-7B87-1442-ACED-890BD250E4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306C6B-4BD9-D147-8715-CB7229374E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C0DC42-C11C-974E-97C2-3C68EC344B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B3684B-EC23-454B-A6AC-AA46D2E49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5EC0A-D1C8-8241-88B0-A49975B67E78}" type="datetimeFigureOut">
              <a:rPr lang="en-US" smtClean="0"/>
              <a:t>1/31/19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48B4CB-15D5-6649-A3D5-53071B05A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179192-6BE9-4F49-91F4-79A1DF07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F90E1-6716-AF48-9137-E043E8CA5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970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1E4D7-5C65-4346-B59C-32A91BE85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056229-2F77-DD4A-874F-BAEE09510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5EC0A-D1C8-8241-88B0-A49975B67E78}" type="datetimeFigureOut">
              <a:rPr lang="en-US" smtClean="0"/>
              <a:t>1/31/19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C4628D-85D5-DC4F-8D83-FB6C47BD2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356F79-DBCF-D54B-815A-F877BDC26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F90E1-6716-AF48-9137-E043E8CA5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202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A11CDE-EA08-B24A-87F3-AE182A169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5EC0A-D1C8-8241-88B0-A49975B67E78}" type="datetimeFigureOut">
              <a:rPr lang="en-US" smtClean="0"/>
              <a:t>1/31/19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E490D8-B667-2642-98D1-A7CC81F45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75200-73EA-4845-A023-BF5890625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F90E1-6716-AF48-9137-E043E8CA5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27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32E3D-A3BD-394F-8D63-CE6109B7A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7E0DD-F01D-E54B-B259-35796D530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D1961C-C92C-194F-87E2-12AC6709AC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0D2F68-4E84-5D45-9CFA-E779B9E01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5EC0A-D1C8-8241-88B0-A49975B67E78}" type="datetimeFigureOut">
              <a:rPr lang="en-US" smtClean="0"/>
              <a:t>1/31/19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537F1A-D644-4A45-BBD7-C2515FEA7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901D14-D6E4-EC49-9CFC-C21ACBD24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F90E1-6716-AF48-9137-E043E8CA5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530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53D95-4C74-2B47-9DF2-E538F763C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F6BD9D-0C9D-D545-BB61-BB0F95DD35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AA4EA-A3FB-E646-AED1-E2E90F8593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B067AE-EC83-6644-A3D5-3DF403F17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5EC0A-D1C8-8241-88B0-A49975B67E78}" type="datetimeFigureOut">
              <a:rPr lang="en-US" smtClean="0"/>
              <a:t>1/31/19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B0D9DB-58CE-2A45-AEB8-010E3D72A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E7CDA7-6509-9042-90D5-BE69BA9F2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F90E1-6716-AF48-9137-E043E8CA5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0179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F4A93D-4B45-D441-9437-281E874DE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908368-7BAA-E74D-8F50-5019A93F7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93109-6439-F640-8F0E-AFFD612DC2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5EC0A-D1C8-8241-88B0-A49975B67E78}" type="datetimeFigureOut">
              <a:rPr lang="en-US" smtClean="0"/>
              <a:t>1/31/19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97311-1E4C-DC4C-AAD7-12F1FA48C5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C6BC57-5DD8-2D41-8D67-CE55CF6D08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3F90E1-6716-AF48-9137-E043E8CA52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5501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7.png"/><Relationship Id="rId10" Type="http://schemas.openxmlformats.org/officeDocument/2006/relationships/image" Target="../media/image6.png"/><Relationship Id="rId4" Type="http://schemas.openxmlformats.org/officeDocument/2006/relationships/image" Target="../media/image3.tiff"/><Relationship Id="rId9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4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image" Target="../media/image8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hyperlink" Target="https://www.khanacademy.org/math/ap-statistics/summarizing-quantitative-data-ap/more-standard-deviation/v/review-and-intuition-why-we-divide-by-n-1-for-the-unbiased-sample-variance" TargetMode="External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hyperlink" Target="https://www.khanacademy.org/math/ap-statistics/summarizing-quantitative-data-ap/more-standard-deviation/v/review-and-intuition-why-we-divide-by-n-1-for-the-unbiased-sample-variance" TargetMode="External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0.tiff"/><Relationship Id="rId18" Type="http://schemas.openxmlformats.org/officeDocument/2006/relationships/image" Target="../media/image46.png"/><Relationship Id="rId3" Type="http://schemas.openxmlformats.org/officeDocument/2006/relationships/image" Target="../media/image32.png"/><Relationship Id="rId21" Type="http://schemas.openxmlformats.org/officeDocument/2006/relationships/image" Target="../media/image130.png"/><Relationship Id="rId7" Type="http://schemas.openxmlformats.org/officeDocument/2006/relationships/image" Target="../media/image36.png"/><Relationship Id="rId12" Type="http://schemas.openxmlformats.org/officeDocument/2006/relationships/image" Target="../media/image39.png"/><Relationship Id="rId17" Type="http://schemas.openxmlformats.org/officeDocument/2006/relationships/image" Target="../media/image45.png"/><Relationship Id="rId2" Type="http://schemas.openxmlformats.org/officeDocument/2006/relationships/image" Target="../media/image31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1" Type="http://schemas.openxmlformats.org/officeDocument/2006/relationships/image" Target="../media/image30.png"/><Relationship Id="rId5" Type="http://schemas.openxmlformats.org/officeDocument/2006/relationships/image" Target="../media/image34.png"/><Relationship Id="rId15" Type="http://schemas.openxmlformats.org/officeDocument/2006/relationships/image" Target="../media/image43.png"/><Relationship Id="rId10" Type="http://schemas.openxmlformats.org/officeDocument/2006/relationships/image" Target="../media/image40.png"/><Relationship Id="rId19" Type="http://schemas.openxmlformats.org/officeDocument/2006/relationships/image" Target="../media/image47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2.png"/><Relationship Id="rId22" Type="http://schemas.openxmlformats.org/officeDocument/2006/relationships/hyperlink" Target="https://www.youtube.com/watch?v=YAlJCEDH2uY" TargetMode="Externa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8" Type="http://schemas.openxmlformats.org/officeDocument/2006/relationships/image" Target="../media/image46.png"/><Relationship Id="rId3" Type="http://schemas.openxmlformats.org/officeDocument/2006/relationships/image" Target="../media/image31.png"/><Relationship Id="rId21" Type="http://schemas.openxmlformats.org/officeDocument/2006/relationships/image" Target="../media/image130.png"/><Relationship Id="rId7" Type="http://schemas.openxmlformats.org/officeDocument/2006/relationships/image" Target="../media/image35.png"/><Relationship Id="rId12" Type="http://schemas.openxmlformats.org/officeDocument/2006/relationships/image" Target="../media/image10.tiff"/><Relationship Id="rId17" Type="http://schemas.openxmlformats.org/officeDocument/2006/relationships/image" Target="../media/image45.pn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7" Type="http://schemas.openxmlformats.org/officeDocument/2006/relationships/image" Target="../media/image49.pn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.tiff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FB90E-ABF6-354C-9161-BF5319C453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Probability Distributions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834FDB-62D7-894F-91A2-5956020C564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911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roup 127">
            <a:extLst>
              <a:ext uri="{FF2B5EF4-FFF2-40B4-BE49-F238E27FC236}">
                <a16:creationId xmlns:a16="http://schemas.microsoft.com/office/drawing/2014/main" id="{E1B92A11-D8B7-7246-B308-40BC386817DD}"/>
              </a:ext>
            </a:extLst>
          </p:cNvPr>
          <p:cNvGrpSpPr/>
          <p:nvPr/>
        </p:nvGrpSpPr>
        <p:grpSpPr>
          <a:xfrm>
            <a:off x="8083558" y="2336703"/>
            <a:ext cx="2717368" cy="3967616"/>
            <a:chOff x="8083558" y="2336703"/>
            <a:chExt cx="2717368" cy="3967616"/>
          </a:xfrm>
        </p:grpSpPr>
        <p:pic>
          <p:nvPicPr>
            <p:cNvPr id="129" name="Picture 128">
              <a:extLst>
                <a:ext uri="{FF2B5EF4-FFF2-40B4-BE49-F238E27FC236}">
                  <a16:creationId xmlns:a16="http://schemas.microsoft.com/office/drawing/2014/main" id="{17C52BCB-73B2-0648-8C0A-97EF217800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2583"/>
            <a:stretch/>
          </p:blipFill>
          <p:spPr>
            <a:xfrm>
              <a:off x="8083558" y="2336703"/>
              <a:ext cx="2047737" cy="3967616"/>
            </a:xfrm>
            <a:prstGeom prst="rect">
              <a:avLst/>
            </a:prstGeom>
          </p:spPr>
        </p:pic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C2436FBB-7EF6-5342-84AC-01AA05C4E839}"/>
                </a:ext>
              </a:extLst>
            </p:cNvPr>
            <p:cNvSpPr txBox="1"/>
            <p:nvPr/>
          </p:nvSpPr>
          <p:spPr>
            <a:xfrm>
              <a:off x="8458833" y="3539962"/>
              <a:ext cx="3834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</a:t>
              </a: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F0002EDC-B0C1-E748-BE35-7F37AA4DE8A4}"/>
                </a:ext>
              </a:extLst>
            </p:cNvPr>
            <p:cNvSpPr txBox="1"/>
            <p:nvPr/>
          </p:nvSpPr>
          <p:spPr>
            <a:xfrm>
              <a:off x="8419299" y="5284746"/>
              <a:ext cx="3834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0.6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6DA6F974-5DAD-C84E-873D-54518719259D}"/>
                </a:ext>
              </a:extLst>
            </p:cNvPr>
            <p:cNvSpPr txBox="1"/>
            <p:nvPr/>
          </p:nvSpPr>
          <p:spPr>
            <a:xfrm>
              <a:off x="9183570" y="3030968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12B1570F-18C9-7E49-A460-5006FB6AD676}"/>
                </a:ext>
              </a:extLst>
            </p:cNvPr>
            <p:cNvSpPr txBox="1"/>
            <p:nvPr/>
          </p:nvSpPr>
          <p:spPr>
            <a:xfrm>
              <a:off x="9183570" y="3943961"/>
              <a:ext cx="6591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0.4*0.6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29A9FDAF-FFB8-EF4A-AF23-B9C4A9A3D28D}"/>
                </a:ext>
              </a:extLst>
            </p:cNvPr>
            <p:cNvSpPr txBox="1"/>
            <p:nvPr/>
          </p:nvSpPr>
          <p:spPr>
            <a:xfrm>
              <a:off x="9190218" y="4859067"/>
              <a:ext cx="6591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0.6*0.4</a:t>
              </a:r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297E369-B6E8-224C-B369-D23195BF8F7F}"/>
                </a:ext>
              </a:extLst>
            </p:cNvPr>
            <p:cNvSpPr txBox="1"/>
            <p:nvPr/>
          </p:nvSpPr>
          <p:spPr>
            <a:xfrm>
              <a:off x="9190218" y="5765706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0.6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E0CD94DB-6B3F-8246-B37C-FECDFD383284}"/>
                </a:ext>
              </a:extLst>
            </p:cNvPr>
            <p:cNvSpPr txBox="1"/>
            <p:nvPr/>
          </p:nvSpPr>
          <p:spPr>
            <a:xfrm>
              <a:off x="10019943" y="2802924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3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1695E64F-1191-6B4E-91F0-58DC4A91D2C7}"/>
                </a:ext>
              </a:extLst>
            </p:cNvPr>
            <p:cNvSpPr txBox="1"/>
            <p:nvPr/>
          </p:nvSpPr>
          <p:spPr>
            <a:xfrm>
              <a:off x="10019943" y="3223565"/>
              <a:ext cx="7809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  <a:r>
                <a:rPr lang="en-US" sz="1200" b="1" dirty="0">
                  <a:solidFill>
                    <a:srgbClr val="C00000"/>
                  </a:solidFill>
                </a:rPr>
                <a:t> * 0.6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FE224C26-69AF-9E4D-BBC9-620A9E8B7E7C}"/>
                </a:ext>
              </a:extLst>
            </p:cNvPr>
            <p:cNvSpPr txBox="1"/>
            <p:nvPr/>
          </p:nvSpPr>
          <p:spPr>
            <a:xfrm>
              <a:off x="10019942" y="3718030"/>
              <a:ext cx="7809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  <a:r>
                <a:rPr lang="en-US" sz="1200" b="1" dirty="0">
                  <a:solidFill>
                    <a:srgbClr val="C00000"/>
                  </a:solidFill>
                </a:rPr>
                <a:t> * 0.6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138412B5-BC63-3E40-BFFC-1BBF35228F40}"/>
                </a:ext>
              </a:extLst>
            </p:cNvPr>
            <p:cNvSpPr txBox="1"/>
            <p:nvPr/>
          </p:nvSpPr>
          <p:spPr>
            <a:xfrm>
              <a:off x="10019943" y="4155487"/>
              <a:ext cx="7809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 * 0.6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F7ECD437-853D-F34F-8F53-7CD6569CA436}"/>
                </a:ext>
              </a:extLst>
            </p:cNvPr>
            <p:cNvSpPr txBox="1"/>
            <p:nvPr/>
          </p:nvSpPr>
          <p:spPr>
            <a:xfrm>
              <a:off x="10019942" y="4640993"/>
              <a:ext cx="7809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  <a:r>
                <a:rPr lang="en-US" sz="1200" b="1" dirty="0">
                  <a:solidFill>
                    <a:srgbClr val="C00000"/>
                  </a:solidFill>
                </a:rPr>
                <a:t> * 0.6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B80FF5E9-19CA-0647-915F-41E6A63EDCF6}"/>
                </a:ext>
              </a:extLst>
            </p:cNvPr>
            <p:cNvSpPr txBox="1"/>
            <p:nvPr/>
          </p:nvSpPr>
          <p:spPr>
            <a:xfrm>
              <a:off x="10019942" y="5070593"/>
              <a:ext cx="7809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 * 0.6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E37CC0FD-D371-5E4F-9DEE-B8CAA7418A8A}"/>
                </a:ext>
              </a:extLst>
            </p:cNvPr>
            <p:cNvSpPr txBox="1"/>
            <p:nvPr/>
          </p:nvSpPr>
          <p:spPr>
            <a:xfrm>
              <a:off x="10019942" y="5537037"/>
              <a:ext cx="7809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 * 0.6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93BE301C-761C-A34B-94D5-5726C9D50FE9}"/>
                </a:ext>
              </a:extLst>
            </p:cNvPr>
            <p:cNvSpPr txBox="1"/>
            <p:nvPr/>
          </p:nvSpPr>
          <p:spPr>
            <a:xfrm>
              <a:off x="10019942" y="5966637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0.6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3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5095F74-8270-9048-AB27-26CD1848C9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Binomial Distribution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A79F81-1E20-3940-996F-7A8D75A0AB84}"/>
              </a:ext>
            </a:extLst>
          </p:cNvPr>
          <p:cNvSpPr txBox="1"/>
          <p:nvPr/>
        </p:nvSpPr>
        <p:spPr>
          <a:xfrm>
            <a:off x="838200" y="913765"/>
            <a:ext cx="6002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</a:t>
            </a:r>
            <a:r>
              <a:rPr lang="en-US" b="1" i="1" dirty="0"/>
              <a:t>identical</a:t>
            </a:r>
            <a:r>
              <a:rPr lang="en-US" dirty="0"/>
              <a:t> and </a:t>
            </a:r>
            <a:r>
              <a:rPr lang="en-US" b="1" i="1" dirty="0"/>
              <a:t>independent</a:t>
            </a:r>
            <a:r>
              <a:rPr lang="en-US" dirty="0"/>
              <a:t> binary random variables</a:t>
            </a:r>
          </a:p>
          <a:p>
            <a:r>
              <a:rPr lang="en-US" dirty="0"/>
              <a:t>e.g. multiple coin tosses (2 out of 3 Heads?)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045E32-EF75-EA42-A214-76DF7E93F418}"/>
              </a:ext>
            </a:extLst>
          </p:cNvPr>
          <p:cNvSpPr txBox="1"/>
          <p:nvPr/>
        </p:nvSpPr>
        <p:spPr>
          <a:xfrm>
            <a:off x="8173960" y="1411856"/>
            <a:ext cx="250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Biased coin (40% Heads)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A76417B-A962-874D-998A-656BE8968BAA}"/>
              </a:ext>
            </a:extLst>
          </p:cNvPr>
          <p:cNvSpPr txBox="1"/>
          <p:nvPr/>
        </p:nvSpPr>
        <p:spPr>
          <a:xfrm>
            <a:off x="8226198" y="1744563"/>
            <a:ext cx="26709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p(0 Heads) = 1 * 0. 6</a:t>
            </a:r>
            <a:r>
              <a:rPr lang="en-US" sz="1400" baseline="30000" dirty="0"/>
              <a:t>3</a:t>
            </a:r>
            <a:r>
              <a:rPr lang="en-US" sz="1400" dirty="0"/>
              <a:t> = 0.216</a:t>
            </a:r>
          </a:p>
          <a:p>
            <a:r>
              <a:rPr lang="en-US" sz="1400" dirty="0"/>
              <a:t>p(1 Heads) = 3 * 0.4 * 0.6</a:t>
            </a:r>
            <a:r>
              <a:rPr lang="en-US" sz="1400" baseline="30000" dirty="0"/>
              <a:t>2</a:t>
            </a:r>
            <a:r>
              <a:rPr lang="en-US" sz="1400" dirty="0"/>
              <a:t> = 0.432</a:t>
            </a:r>
          </a:p>
          <a:p>
            <a:r>
              <a:rPr lang="en-US" sz="1400" dirty="0"/>
              <a:t>p(2 Heads) = 3 * 0.4</a:t>
            </a:r>
            <a:r>
              <a:rPr lang="en-US" sz="1400" baseline="30000" dirty="0"/>
              <a:t>2</a:t>
            </a:r>
            <a:r>
              <a:rPr lang="en-US" sz="1400" dirty="0"/>
              <a:t> * 0.6 = 0.288</a:t>
            </a:r>
          </a:p>
          <a:p>
            <a:r>
              <a:rPr lang="en-US" sz="1400" dirty="0"/>
              <a:t>p(3 Heads) = 1 * 0.4</a:t>
            </a:r>
            <a:r>
              <a:rPr lang="en-US" sz="1400" baseline="30000" dirty="0"/>
              <a:t>3</a:t>
            </a:r>
            <a:r>
              <a:rPr lang="en-US" sz="1400" dirty="0"/>
              <a:t> = 0.064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1204916-8097-014C-AE4A-865902036D9C}"/>
              </a:ext>
            </a:extLst>
          </p:cNvPr>
          <p:cNvSpPr/>
          <p:nvPr/>
        </p:nvSpPr>
        <p:spPr>
          <a:xfrm>
            <a:off x="9190218" y="2213810"/>
            <a:ext cx="223290" cy="2406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84A068-2E97-C240-A0DB-3F71D0962865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8342703" y="1358957"/>
            <a:ext cx="880215" cy="890093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80DBAC9-AD8A-5A48-9AD2-25F6BF389D3C}"/>
              </a:ext>
            </a:extLst>
          </p:cNvPr>
          <p:cNvSpPr txBox="1"/>
          <p:nvPr/>
        </p:nvSpPr>
        <p:spPr>
          <a:xfrm>
            <a:off x="7235017" y="375640"/>
            <a:ext cx="1554915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# of ways to get 2 heads out of 3 tosses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5C8EDA5-5324-3B45-A4A3-F3282F49DAD9}"/>
              </a:ext>
            </a:extLst>
          </p:cNvPr>
          <p:cNvSpPr txBox="1"/>
          <p:nvPr/>
        </p:nvSpPr>
        <p:spPr>
          <a:xfrm>
            <a:off x="8956795" y="392496"/>
            <a:ext cx="2545393" cy="8771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n-US" dirty="0"/>
              <a:t>   (</a:t>
            </a:r>
            <a:r>
              <a:rPr lang="en-US" dirty="0" err="1"/>
              <a:t>p</a:t>
            </a:r>
            <a:r>
              <a:rPr lang="en-US" baseline="-25000" dirty="0" err="1"/>
              <a:t>Heads</a:t>
            </a:r>
            <a:r>
              <a:rPr lang="en-US" dirty="0"/>
              <a:t>)</a:t>
            </a:r>
            <a:r>
              <a:rPr lang="en-US" baseline="30000" dirty="0"/>
              <a:t>2</a:t>
            </a:r>
            <a:r>
              <a:rPr lang="en-US" dirty="0"/>
              <a:t> * (</a:t>
            </a:r>
            <a:r>
              <a:rPr lang="en-US" dirty="0" err="1"/>
              <a:t>p</a:t>
            </a:r>
            <a:r>
              <a:rPr lang="en-US" baseline="-25000" dirty="0" err="1"/>
              <a:t>Tails</a:t>
            </a:r>
            <a:r>
              <a:rPr lang="en-US" dirty="0"/>
              <a:t>)</a:t>
            </a:r>
            <a:r>
              <a:rPr lang="en-US" baseline="30000" dirty="0"/>
              <a:t>1</a:t>
            </a:r>
          </a:p>
          <a:p>
            <a:pPr>
              <a:spcBef>
                <a:spcPts val="1800"/>
              </a:spcBef>
            </a:pPr>
            <a:r>
              <a:rPr lang="en-US" dirty="0"/>
              <a:t>= (</a:t>
            </a:r>
            <a:r>
              <a:rPr lang="en-US" dirty="0" err="1"/>
              <a:t>p</a:t>
            </a:r>
            <a:r>
              <a:rPr lang="en-US" baseline="-25000" dirty="0" err="1"/>
              <a:t>Heads</a:t>
            </a:r>
            <a:r>
              <a:rPr lang="en-US" dirty="0"/>
              <a:t>)</a:t>
            </a:r>
            <a:r>
              <a:rPr lang="en-US" baseline="30000" dirty="0"/>
              <a:t>2</a:t>
            </a:r>
            <a:r>
              <a:rPr lang="en-US" dirty="0"/>
              <a:t> * (1 - </a:t>
            </a:r>
            <a:r>
              <a:rPr lang="en-US" dirty="0" err="1"/>
              <a:t>p</a:t>
            </a:r>
            <a:r>
              <a:rPr lang="en-US" baseline="-25000" dirty="0" err="1"/>
              <a:t>Heads</a:t>
            </a:r>
            <a:r>
              <a:rPr lang="en-US" dirty="0"/>
              <a:t>)</a:t>
            </a:r>
            <a:r>
              <a:rPr lang="en-US" baseline="30000" dirty="0"/>
              <a:t>1</a:t>
            </a: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DD5FD2C0-6B83-8F42-9C25-1794DD4464E6}"/>
              </a:ext>
            </a:extLst>
          </p:cNvPr>
          <p:cNvSpPr/>
          <p:nvPr/>
        </p:nvSpPr>
        <p:spPr>
          <a:xfrm>
            <a:off x="9490023" y="2212206"/>
            <a:ext cx="783911" cy="2406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63A887A8-DDFD-1948-AC34-C04566F082A5}"/>
              </a:ext>
            </a:extLst>
          </p:cNvPr>
          <p:cNvCxnSpPr>
            <a:cxnSpLocks/>
            <a:stCxn id="110" idx="0"/>
          </p:cNvCxnSpPr>
          <p:nvPr/>
        </p:nvCxnSpPr>
        <p:spPr>
          <a:xfrm flipV="1">
            <a:off x="9881979" y="1317344"/>
            <a:ext cx="249316" cy="8948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35C152F-9064-194A-BAD7-EB6EBDBC3D6D}"/>
                  </a:ext>
                </a:extLst>
              </p:cNvPr>
              <p:cNvSpPr txBox="1"/>
              <p:nvPr/>
            </p:nvSpPr>
            <p:spPr>
              <a:xfrm>
                <a:off x="778567" y="3127883"/>
                <a:ext cx="5083892" cy="2036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35C152F-9064-194A-BAD7-EB6EBDBC3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567" y="3127883"/>
                <a:ext cx="5083892" cy="2036391"/>
              </a:xfrm>
              <a:prstGeom prst="rect">
                <a:avLst/>
              </a:prstGeom>
              <a:blipFill>
                <a:blip r:embed="rId3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E87CCA6-4072-694C-966B-DFC72C34971D}"/>
                  </a:ext>
                </a:extLst>
              </p:cNvPr>
              <p:cNvSpPr txBox="1"/>
              <p:nvPr/>
            </p:nvSpPr>
            <p:spPr>
              <a:xfrm>
                <a:off x="791298" y="5479555"/>
                <a:ext cx="304833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= # successes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= # trials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probability of each success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E87CCA6-4072-694C-966B-DFC72C349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98" y="5479555"/>
                <a:ext cx="3048335" cy="923330"/>
              </a:xfrm>
              <a:prstGeom prst="rect">
                <a:avLst/>
              </a:prstGeom>
              <a:blipFill>
                <a:blip r:embed="rId4"/>
                <a:stretch>
                  <a:fillRect t="-1351" r="-415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0F2A881-DA09-0340-B777-3063107A5EB0}"/>
                  </a:ext>
                </a:extLst>
              </p:cNvPr>
              <p:cNvSpPr txBox="1"/>
              <p:nvPr/>
            </p:nvSpPr>
            <p:spPr>
              <a:xfrm>
                <a:off x="630510" y="2368722"/>
                <a:ext cx="27794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# ways to choose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out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70F2A881-DA09-0340-B777-3063107A5E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10" y="2368722"/>
                <a:ext cx="2779415" cy="369332"/>
              </a:xfrm>
              <a:prstGeom prst="rect">
                <a:avLst/>
              </a:prstGeom>
              <a:blipFill>
                <a:blip r:embed="rId5"/>
                <a:stretch>
                  <a:fillRect l="-1826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Left Brace 47">
            <a:extLst>
              <a:ext uri="{FF2B5EF4-FFF2-40B4-BE49-F238E27FC236}">
                <a16:creationId xmlns:a16="http://schemas.microsoft.com/office/drawing/2014/main" id="{F73E33E0-E1DB-3345-B3B9-14F0B6841631}"/>
              </a:ext>
            </a:extLst>
          </p:cNvPr>
          <p:cNvSpPr/>
          <p:nvPr/>
        </p:nvSpPr>
        <p:spPr>
          <a:xfrm rot="5400000">
            <a:off x="3088983" y="2661111"/>
            <a:ext cx="211795" cy="489092"/>
          </a:xfrm>
          <a:prstGeom prst="leftBrac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Left Brace 48">
            <a:extLst>
              <a:ext uri="{FF2B5EF4-FFF2-40B4-BE49-F238E27FC236}">
                <a16:creationId xmlns:a16="http://schemas.microsoft.com/office/drawing/2014/main" id="{6AD8C8DC-96A1-284E-97C5-EF9A25E7AC7F}"/>
              </a:ext>
            </a:extLst>
          </p:cNvPr>
          <p:cNvSpPr/>
          <p:nvPr/>
        </p:nvSpPr>
        <p:spPr>
          <a:xfrm rot="5400000">
            <a:off x="3648888" y="2661112"/>
            <a:ext cx="211795" cy="489092"/>
          </a:xfrm>
          <a:prstGeom prst="leftBrac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Left Brace 49">
            <a:extLst>
              <a:ext uri="{FF2B5EF4-FFF2-40B4-BE49-F238E27FC236}">
                <a16:creationId xmlns:a16="http://schemas.microsoft.com/office/drawing/2014/main" id="{CA7AEED4-30FA-994D-9DB4-4DB7D6829AAE}"/>
              </a:ext>
            </a:extLst>
          </p:cNvPr>
          <p:cNvSpPr/>
          <p:nvPr/>
        </p:nvSpPr>
        <p:spPr>
          <a:xfrm rot="5400000">
            <a:off x="4674090" y="2195814"/>
            <a:ext cx="211797" cy="1419690"/>
          </a:xfrm>
          <a:prstGeom prst="lef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BDC5BE1-C2F2-3146-8240-EAF8E8CFBFAC}"/>
                  </a:ext>
                </a:extLst>
              </p:cNvPr>
              <p:cNvSpPr txBox="1"/>
              <p:nvPr/>
            </p:nvSpPr>
            <p:spPr>
              <a:xfrm>
                <a:off x="1379045" y="2031190"/>
                <a:ext cx="2590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probability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successes</a:t>
                </a: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BDC5BE1-C2F2-3146-8240-EAF8E8CFB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045" y="2031190"/>
                <a:ext cx="2590581" cy="369332"/>
              </a:xfrm>
              <a:prstGeom prst="rect">
                <a:avLst/>
              </a:prstGeom>
              <a:blipFill>
                <a:blip r:embed="rId6"/>
                <a:stretch>
                  <a:fillRect l="-1951" t="-6667" r="-488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54A7640-FDD6-1146-9FEC-350CC264E6FA}"/>
                  </a:ext>
                </a:extLst>
              </p:cNvPr>
              <p:cNvSpPr txBox="1"/>
              <p:nvPr/>
            </p:nvSpPr>
            <p:spPr>
              <a:xfrm>
                <a:off x="2231838" y="1726591"/>
                <a:ext cx="2782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probability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failures</a:t>
                </a: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54A7640-FDD6-1146-9FEC-350CC264E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838" y="1726591"/>
                <a:ext cx="2782621" cy="369332"/>
              </a:xfrm>
              <a:prstGeom prst="rect">
                <a:avLst/>
              </a:prstGeom>
              <a:blipFill>
                <a:blip r:embed="rId7"/>
                <a:stretch>
                  <a:fillRect l="-1818" t="-6667" r="-45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F64D9DA-2BFE-714A-9A98-90242617074C}"/>
              </a:ext>
            </a:extLst>
          </p:cNvPr>
          <p:cNvCxnSpPr>
            <a:cxnSpLocks/>
          </p:cNvCxnSpPr>
          <p:nvPr/>
        </p:nvCxnSpPr>
        <p:spPr>
          <a:xfrm flipH="1" flipV="1">
            <a:off x="3740763" y="2368722"/>
            <a:ext cx="1" cy="320281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FE23FF8-F909-5E46-9E27-D4EC2B98DE3A}"/>
              </a:ext>
            </a:extLst>
          </p:cNvPr>
          <p:cNvCxnSpPr>
            <a:cxnSpLocks/>
          </p:cNvCxnSpPr>
          <p:nvPr/>
        </p:nvCxnSpPr>
        <p:spPr>
          <a:xfrm flipH="1" flipV="1">
            <a:off x="4771616" y="2095923"/>
            <a:ext cx="1" cy="60274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6322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95F74-8270-9048-AB27-26CD1848C9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Binomial Distribution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A79F81-1E20-3940-996F-7A8D75A0AB84}"/>
              </a:ext>
            </a:extLst>
          </p:cNvPr>
          <p:cNvSpPr txBox="1"/>
          <p:nvPr/>
        </p:nvSpPr>
        <p:spPr>
          <a:xfrm>
            <a:off x="838200" y="913765"/>
            <a:ext cx="6002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</a:t>
            </a:r>
            <a:r>
              <a:rPr lang="en-US" b="1" i="1" dirty="0"/>
              <a:t>identical</a:t>
            </a:r>
            <a:r>
              <a:rPr lang="en-US" dirty="0"/>
              <a:t> and </a:t>
            </a:r>
            <a:r>
              <a:rPr lang="en-US" b="1" i="1" dirty="0"/>
              <a:t>independent</a:t>
            </a:r>
            <a:r>
              <a:rPr lang="en-US" dirty="0"/>
              <a:t> binary random variables</a:t>
            </a:r>
          </a:p>
          <a:p>
            <a:r>
              <a:rPr lang="en-US" dirty="0"/>
              <a:t>e.g. multiple coin tosses (2 out of 3 Heads?)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35C152F-9064-194A-BAD7-EB6EBDBC3D6D}"/>
                  </a:ext>
                </a:extLst>
              </p:cNvPr>
              <p:cNvSpPr txBox="1"/>
              <p:nvPr/>
            </p:nvSpPr>
            <p:spPr>
              <a:xfrm>
                <a:off x="778567" y="3127883"/>
                <a:ext cx="5098319" cy="2036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sz="28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35C152F-9064-194A-BAD7-EB6EBDBC3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567" y="3127883"/>
                <a:ext cx="5098319" cy="2036391"/>
              </a:xfrm>
              <a:prstGeom prst="rect">
                <a:avLst/>
              </a:prstGeom>
              <a:blipFill>
                <a:blip r:embed="rId2"/>
                <a:stretch>
                  <a:fillRect b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E87CCA6-4072-694C-966B-DFC72C34971D}"/>
                  </a:ext>
                </a:extLst>
              </p:cNvPr>
              <p:cNvSpPr txBox="1"/>
              <p:nvPr/>
            </p:nvSpPr>
            <p:spPr>
              <a:xfrm>
                <a:off x="791298" y="5479555"/>
                <a:ext cx="3048335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= # successes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= # trials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probability of each success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E87CCA6-4072-694C-966B-DFC72C349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98" y="5479555"/>
                <a:ext cx="3048335" cy="923330"/>
              </a:xfrm>
              <a:prstGeom prst="rect">
                <a:avLst/>
              </a:prstGeom>
              <a:blipFill>
                <a:blip r:embed="rId3"/>
                <a:stretch>
                  <a:fillRect t="-1351" r="-415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8911734-1CAF-3A43-BDFE-C71BFDC2A8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84" t="13916" r="21502" b="10230"/>
          <a:stretch/>
        </p:blipFill>
        <p:spPr>
          <a:xfrm>
            <a:off x="7066414" y="2031190"/>
            <a:ext cx="4689860" cy="3115013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CB7526E-FC95-7C4A-8ABC-EE6D45A00F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8484" t="13916" r="1033" b="57303"/>
          <a:stretch/>
        </p:blipFill>
        <p:spPr>
          <a:xfrm>
            <a:off x="10428692" y="1063448"/>
            <a:ext cx="1327582" cy="9932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AB0FD7F-CF7C-8C44-B9FD-760AEFDBCB7A}"/>
                  </a:ext>
                </a:extLst>
              </p:cNvPr>
              <p:cNvSpPr txBox="1"/>
              <p:nvPr/>
            </p:nvSpPr>
            <p:spPr>
              <a:xfrm>
                <a:off x="9109887" y="5158765"/>
                <a:ext cx="12782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successes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AB0FD7F-CF7C-8C44-B9FD-760AEFDBCB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9887" y="5158765"/>
                <a:ext cx="1278235" cy="369332"/>
              </a:xfrm>
              <a:prstGeom prst="rect">
                <a:avLst/>
              </a:prstGeom>
              <a:blipFill>
                <a:blip r:embed="rId8"/>
                <a:stretch>
                  <a:fillRect t="-3333" r="-1961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0143CE-E063-C143-A9FB-1EE307BBEE82}"/>
                  </a:ext>
                </a:extLst>
              </p:cNvPr>
              <p:cNvSpPr txBox="1"/>
              <p:nvPr/>
            </p:nvSpPr>
            <p:spPr>
              <a:xfrm>
                <a:off x="630510" y="2368722"/>
                <a:ext cx="27794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2"/>
                    </a:solidFill>
                  </a:rPr>
                  <a:t># ways to choose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2"/>
                    </a:solidFill>
                  </a:rPr>
                  <a:t> out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0143CE-E063-C143-A9FB-1EE307BBE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10" y="2368722"/>
                <a:ext cx="2779415" cy="369332"/>
              </a:xfrm>
              <a:prstGeom prst="rect">
                <a:avLst/>
              </a:prstGeom>
              <a:blipFill>
                <a:blip r:embed="rId9"/>
                <a:stretch>
                  <a:fillRect l="-1826"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Left Brace 18">
            <a:extLst>
              <a:ext uri="{FF2B5EF4-FFF2-40B4-BE49-F238E27FC236}">
                <a16:creationId xmlns:a16="http://schemas.microsoft.com/office/drawing/2014/main" id="{0C68822A-84A8-3444-ABDC-861863157CCB}"/>
              </a:ext>
            </a:extLst>
          </p:cNvPr>
          <p:cNvSpPr/>
          <p:nvPr/>
        </p:nvSpPr>
        <p:spPr>
          <a:xfrm rot="5400000">
            <a:off x="3088983" y="2661111"/>
            <a:ext cx="211795" cy="489092"/>
          </a:xfrm>
          <a:prstGeom prst="leftBrac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10FC4B66-4708-DF4D-B5AB-BEA498BDA652}"/>
              </a:ext>
            </a:extLst>
          </p:cNvPr>
          <p:cNvSpPr/>
          <p:nvPr/>
        </p:nvSpPr>
        <p:spPr>
          <a:xfrm rot="5400000">
            <a:off x="3648888" y="2661112"/>
            <a:ext cx="211795" cy="489092"/>
          </a:xfrm>
          <a:prstGeom prst="leftBrac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2311A4B9-8A9A-B848-9898-F8DB09BDFBB6}"/>
              </a:ext>
            </a:extLst>
          </p:cNvPr>
          <p:cNvSpPr/>
          <p:nvPr/>
        </p:nvSpPr>
        <p:spPr>
          <a:xfrm rot="5400000">
            <a:off x="4674090" y="2195814"/>
            <a:ext cx="211797" cy="1419690"/>
          </a:xfrm>
          <a:prstGeom prst="leftBrac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E7954EC-ADEC-E248-AC9A-E371FD72EF0C}"/>
                  </a:ext>
                </a:extLst>
              </p:cNvPr>
              <p:cNvSpPr txBox="1"/>
              <p:nvPr/>
            </p:nvSpPr>
            <p:spPr>
              <a:xfrm>
                <a:off x="1379045" y="2031190"/>
                <a:ext cx="25905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probability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successes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E7954EC-ADEC-E248-AC9A-E371FD72EF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045" y="2031190"/>
                <a:ext cx="2590581" cy="369332"/>
              </a:xfrm>
              <a:prstGeom prst="rect">
                <a:avLst/>
              </a:prstGeom>
              <a:blipFill>
                <a:blip r:embed="rId10"/>
                <a:stretch>
                  <a:fillRect l="-1951" t="-6667" r="-488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B4E8818-D0F7-2448-B36A-CAE71ED5C9EE}"/>
                  </a:ext>
                </a:extLst>
              </p:cNvPr>
              <p:cNvSpPr txBox="1"/>
              <p:nvPr/>
            </p:nvSpPr>
            <p:spPr>
              <a:xfrm>
                <a:off x="2231838" y="1726591"/>
                <a:ext cx="27826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00000"/>
                    </a:solidFill>
                  </a:rPr>
                  <a:t>probability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failures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B4E8818-D0F7-2448-B36A-CAE71ED5C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1838" y="1726591"/>
                <a:ext cx="2782621" cy="369332"/>
              </a:xfrm>
              <a:prstGeom prst="rect">
                <a:avLst/>
              </a:prstGeom>
              <a:blipFill>
                <a:blip r:embed="rId11"/>
                <a:stretch>
                  <a:fillRect l="-1818" t="-6667" r="-455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F4561E-599F-6449-9A8E-E993586AAD9E}"/>
              </a:ext>
            </a:extLst>
          </p:cNvPr>
          <p:cNvCxnSpPr>
            <a:cxnSpLocks/>
          </p:cNvCxnSpPr>
          <p:nvPr/>
        </p:nvCxnSpPr>
        <p:spPr>
          <a:xfrm flipH="1" flipV="1">
            <a:off x="3740763" y="2368722"/>
            <a:ext cx="1" cy="320281"/>
          </a:xfrm>
          <a:prstGeom prst="straightConnector1">
            <a:avLst/>
          </a:prstGeom>
          <a:ln w="127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99DAD58-3063-934A-BADF-7773CCF46F3B}"/>
              </a:ext>
            </a:extLst>
          </p:cNvPr>
          <p:cNvCxnSpPr>
            <a:cxnSpLocks/>
          </p:cNvCxnSpPr>
          <p:nvPr/>
        </p:nvCxnSpPr>
        <p:spPr>
          <a:xfrm flipH="1" flipV="1">
            <a:off x="4771616" y="2095923"/>
            <a:ext cx="1" cy="602748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B9C62CC-8AC4-5B41-9024-FADD1FBFE32C}"/>
              </a:ext>
            </a:extLst>
          </p:cNvPr>
          <p:cNvSpPr txBox="1"/>
          <p:nvPr/>
        </p:nvSpPr>
        <p:spPr>
          <a:xfrm>
            <a:off x="6282781" y="5756554"/>
            <a:ext cx="3768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numpy.random.binomial</a:t>
            </a:r>
            <a:r>
              <a:rPr lang="en-US" dirty="0">
                <a:latin typeface="Courier" pitchFamily="2" charset="0"/>
              </a:rPr>
              <a:t>(</a:t>
            </a:r>
            <a:r>
              <a:rPr lang="en-US" dirty="0" err="1">
                <a:latin typeface="Courier" pitchFamily="2" charset="0"/>
              </a:rPr>
              <a:t>n,p</a:t>
            </a:r>
            <a:r>
              <a:rPr lang="en-US" dirty="0">
                <a:latin typeface="Courier" pitchFamily="2" charset="0"/>
              </a:rPr>
              <a:t>)</a:t>
            </a:r>
          </a:p>
          <a:p>
            <a:r>
              <a:rPr lang="en-US" dirty="0" err="1">
                <a:latin typeface="Courier" pitchFamily="2" charset="0"/>
              </a:rPr>
              <a:t>scipy.stats.binom</a:t>
            </a:r>
            <a:r>
              <a:rPr lang="en-US" dirty="0">
                <a:latin typeface="Courier" pitchFamily="2" charset="0"/>
              </a:rPr>
              <a:t>(k, n, p)</a:t>
            </a:r>
          </a:p>
        </p:txBody>
      </p:sp>
    </p:spTree>
    <p:extLst>
      <p:ext uri="{BB962C8B-B14F-4D97-AF65-F5344CB8AC3E}">
        <p14:creationId xmlns:p14="http://schemas.microsoft.com/office/powerpoint/2010/main" val="1757829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95F74-8270-9048-AB27-26CD1848C9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Poisson Distribution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A8BC8F-B1D0-B04A-9DFD-3EBB1E692DB9}"/>
              </a:ext>
            </a:extLst>
          </p:cNvPr>
          <p:cNvSpPr txBox="1"/>
          <p:nvPr/>
        </p:nvSpPr>
        <p:spPr>
          <a:xfrm>
            <a:off x="838200" y="913765"/>
            <a:ext cx="10654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</a:t>
            </a:r>
            <a:r>
              <a:rPr lang="en-US" b="1" i="1" dirty="0"/>
              <a:t>independent</a:t>
            </a:r>
            <a:r>
              <a:rPr lang="en-US" dirty="0"/>
              <a:t> random events occurring at some overall </a:t>
            </a:r>
            <a:r>
              <a:rPr lang="en-US" b="1" i="1" dirty="0"/>
              <a:t>rate</a:t>
            </a:r>
            <a:r>
              <a:rPr lang="en-US" dirty="0"/>
              <a:t> in an interval (e.g. time or space)</a:t>
            </a:r>
          </a:p>
          <a:p>
            <a:r>
              <a:rPr lang="en-US" dirty="0"/>
              <a:t>e.g. # of spikes in a minute, # vesicles released at a synapse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723EA4-4744-2246-AE3A-B89F3C3343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64"/>
          <a:stretch/>
        </p:blipFill>
        <p:spPr>
          <a:xfrm>
            <a:off x="4922681" y="1963082"/>
            <a:ext cx="6232858" cy="41233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B22872-30F9-4E42-98DE-4E059F6415E5}"/>
                  </a:ext>
                </a:extLst>
              </p:cNvPr>
              <p:cNvSpPr txBox="1"/>
              <p:nvPr/>
            </p:nvSpPr>
            <p:spPr>
              <a:xfrm>
                <a:off x="1284249" y="2422207"/>
                <a:ext cx="2515239" cy="8860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𝜆</m:t>
                              </m:r>
                            </m:sup>
                          </m:sSup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B22872-30F9-4E42-98DE-4E059F6415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249" y="2422207"/>
                <a:ext cx="2515239" cy="886076"/>
              </a:xfrm>
              <a:prstGeom prst="rect">
                <a:avLst/>
              </a:prstGeom>
              <a:blipFill>
                <a:blip r:embed="rId3"/>
                <a:stretch>
                  <a:fillRect l="-2513" r="-1005" b="-1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533C13-D099-D84D-A94A-2767B537736C}"/>
                  </a:ext>
                </a:extLst>
              </p:cNvPr>
              <p:cNvSpPr txBox="1"/>
              <p:nvPr/>
            </p:nvSpPr>
            <p:spPr>
              <a:xfrm>
                <a:off x="1036461" y="4024776"/>
                <a:ext cx="323723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= observed # events in interval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= average # events in interval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533C13-D099-D84D-A94A-2767B5377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461" y="4024776"/>
                <a:ext cx="3237233" cy="646331"/>
              </a:xfrm>
              <a:prstGeom prst="rect">
                <a:avLst/>
              </a:prstGeom>
              <a:blipFill>
                <a:blip r:embed="rId4"/>
                <a:stretch>
                  <a:fillRect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51601E-F707-8B4B-AD0B-D2938571E3B8}"/>
                  </a:ext>
                </a:extLst>
              </p:cNvPr>
              <p:cNvSpPr txBox="1"/>
              <p:nvPr/>
            </p:nvSpPr>
            <p:spPr>
              <a:xfrm>
                <a:off x="726307" y="5462545"/>
                <a:ext cx="416889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latin typeface="Courier" pitchFamily="2" charset="0"/>
                  </a:rPr>
                  <a:t>numpy.random.poisson</a:t>
                </a:r>
                <a:r>
                  <a:rPr lang="en-US" dirty="0">
                    <a:latin typeface="Courier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atin typeface="Courier" pitchFamily="2" charset="0"/>
                  </a:rPr>
                  <a:t>)</a:t>
                </a:r>
              </a:p>
              <a:p>
                <a:r>
                  <a:rPr lang="en-US" dirty="0" err="1">
                    <a:latin typeface="Courier" pitchFamily="2" charset="0"/>
                  </a:rPr>
                  <a:t>scipy.stats.poisson.pmf</a:t>
                </a:r>
                <a:r>
                  <a:rPr lang="en-US" dirty="0">
                    <a:latin typeface="Courier" pitchFamily="2" charset="0"/>
                  </a:rPr>
                  <a:t>(k,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atin typeface="Courier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51601E-F707-8B4B-AD0B-D2938571E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307" y="5462545"/>
                <a:ext cx="4168898" cy="646331"/>
              </a:xfrm>
              <a:prstGeom prst="rect">
                <a:avLst/>
              </a:prstGeom>
              <a:blipFill>
                <a:blip r:embed="rId5"/>
                <a:stretch>
                  <a:fillRect l="-912" t="-1923" r="-304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9975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95F74-8270-9048-AB27-26CD1848C9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Continuous Probability Density Functions (PDFs)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71E254-B17C-2D42-9DC3-5EEF81E604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34"/>
          <a:stretch/>
        </p:blipFill>
        <p:spPr>
          <a:xfrm>
            <a:off x="2184399" y="1381759"/>
            <a:ext cx="7823201" cy="4997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280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95F74-8270-9048-AB27-26CD1848C9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Cumulative Distribution Function (CDF)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AF587FC-9966-C840-A007-01267DF27B47}"/>
              </a:ext>
            </a:extLst>
          </p:cNvPr>
          <p:cNvGrpSpPr/>
          <p:nvPr/>
        </p:nvGrpSpPr>
        <p:grpSpPr>
          <a:xfrm>
            <a:off x="2477911" y="1522237"/>
            <a:ext cx="7032978" cy="4835172"/>
            <a:chOff x="2579511" y="1657703"/>
            <a:chExt cx="7032978" cy="483517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CB3E3D6-501D-AB46-ACCE-5022B60C7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79511" y="1657703"/>
              <a:ext cx="7032978" cy="4835172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8508888-69E9-174A-92B2-82061AA590C2}"/>
                </a:ext>
              </a:extLst>
            </p:cNvPr>
            <p:cNvCxnSpPr/>
            <p:nvPr/>
          </p:nvCxnSpPr>
          <p:spPr>
            <a:xfrm>
              <a:off x="8139289" y="1896533"/>
              <a:ext cx="0" cy="380435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103CFC0-A65D-5046-8521-41FE03A2B9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94134" y="3668889"/>
              <a:ext cx="79022" cy="327377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A3457F-24DF-9048-9E4A-2B87CA6B145E}"/>
                </a:ext>
              </a:extLst>
            </p:cNvPr>
            <p:cNvCxnSpPr/>
            <p:nvPr/>
          </p:nvCxnSpPr>
          <p:spPr>
            <a:xfrm flipV="1">
              <a:off x="8545689" y="2562578"/>
              <a:ext cx="0" cy="313831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5BF1F12-98B9-AD46-9336-A578F117071E}"/>
                </a:ext>
              </a:extLst>
            </p:cNvPr>
            <p:cNvCxnSpPr>
              <a:cxnSpLocks/>
            </p:cNvCxnSpPr>
            <p:nvPr/>
          </p:nvCxnSpPr>
          <p:spPr>
            <a:xfrm>
              <a:off x="6908800" y="2562578"/>
              <a:ext cx="1636889" cy="1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08A0AA6-7211-AF4F-8842-F607985EDDB3}"/>
                </a:ext>
              </a:extLst>
            </p:cNvPr>
            <p:cNvSpPr txBox="1"/>
            <p:nvPr/>
          </p:nvSpPr>
          <p:spPr>
            <a:xfrm>
              <a:off x="5395905" y="2377912"/>
              <a:ext cx="620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area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A0D9227-AF4A-3A4B-AB4E-74E191FF2DB8}"/>
                </a:ext>
              </a:extLst>
            </p:cNvPr>
            <p:cNvCxnSpPr/>
            <p:nvPr/>
          </p:nvCxnSpPr>
          <p:spPr>
            <a:xfrm>
              <a:off x="5994339" y="2562578"/>
              <a:ext cx="880595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5A4247F-E081-DA48-BD5B-2482815DD409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 flipH="1">
              <a:off x="4639734" y="2747244"/>
              <a:ext cx="1066609" cy="1363513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8405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95F74-8270-9048-AB27-26CD1848C9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Survival Function (SF) = 1 - CDF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AF587FC-9966-C840-A007-01267DF27B47}"/>
              </a:ext>
            </a:extLst>
          </p:cNvPr>
          <p:cNvGrpSpPr/>
          <p:nvPr/>
        </p:nvGrpSpPr>
        <p:grpSpPr>
          <a:xfrm>
            <a:off x="2477911" y="1522237"/>
            <a:ext cx="7032978" cy="4835172"/>
            <a:chOff x="2579511" y="1657703"/>
            <a:chExt cx="7032978" cy="483517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CB3E3D6-501D-AB46-ACCE-5022B60C78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79511" y="1657703"/>
              <a:ext cx="7032978" cy="4835172"/>
            </a:xfrm>
            <a:prstGeom prst="rect">
              <a:avLst/>
            </a:prstGeom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8508888-69E9-174A-92B2-82061AA590C2}"/>
                </a:ext>
              </a:extLst>
            </p:cNvPr>
            <p:cNvCxnSpPr/>
            <p:nvPr/>
          </p:nvCxnSpPr>
          <p:spPr>
            <a:xfrm>
              <a:off x="8139289" y="1896533"/>
              <a:ext cx="0" cy="3804356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103CFC0-A65D-5046-8521-41FE03A2B9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94134" y="3668889"/>
              <a:ext cx="79022" cy="327377"/>
            </a:xfrm>
            <a:prstGeom prst="line">
              <a:avLst/>
            </a:prstGeom>
            <a:ln w="381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3A3457F-24DF-9048-9E4A-2B87CA6B145E}"/>
                </a:ext>
              </a:extLst>
            </p:cNvPr>
            <p:cNvCxnSpPr/>
            <p:nvPr/>
          </p:nvCxnSpPr>
          <p:spPr>
            <a:xfrm flipV="1">
              <a:off x="8545689" y="2562578"/>
              <a:ext cx="0" cy="3138311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5BF1F12-98B9-AD46-9336-A578F117071E}"/>
                </a:ext>
              </a:extLst>
            </p:cNvPr>
            <p:cNvCxnSpPr>
              <a:cxnSpLocks/>
            </p:cNvCxnSpPr>
            <p:nvPr/>
          </p:nvCxnSpPr>
          <p:spPr>
            <a:xfrm>
              <a:off x="6908800" y="2562578"/>
              <a:ext cx="1636889" cy="1"/>
            </a:xfrm>
            <a:prstGeom prst="line">
              <a:avLst/>
            </a:prstGeom>
            <a:ln w="190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08A0AA6-7211-AF4F-8842-F607985EDDB3}"/>
                </a:ext>
              </a:extLst>
            </p:cNvPr>
            <p:cNvSpPr txBox="1"/>
            <p:nvPr/>
          </p:nvSpPr>
          <p:spPr>
            <a:xfrm>
              <a:off x="5395905" y="2377912"/>
              <a:ext cx="620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C00000"/>
                  </a:solidFill>
                </a:rPr>
                <a:t>area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3A0D9227-AF4A-3A4B-AB4E-74E191FF2DB8}"/>
                </a:ext>
              </a:extLst>
            </p:cNvPr>
            <p:cNvCxnSpPr/>
            <p:nvPr/>
          </p:nvCxnSpPr>
          <p:spPr>
            <a:xfrm>
              <a:off x="5994339" y="2562578"/>
              <a:ext cx="880595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55A4247F-E081-DA48-BD5B-2482815DD409}"/>
                </a:ext>
              </a:extLst>
            </p:cNvPr>
            <p:cNvCxnSpPr>
              <a:cxnSpLocks/>
              <a:stCxn id="29" idx="2"/>
            </p:cNvCxnSpPr>
            <p:nvPr/>
          </p:nvCxnSpPr>
          <p:spPr>
            <a:xfrm flipH="1">
              <a:off x="4639734" y="2747244"/>
              <a:ext cx="1066609" cy="1363513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B51926D-1EA5-814D-B666-AEDA3720B2E8}"/>
              </a:ext>
            </a:extLst>
          </p:cNvPr>
          <p:cNvSpPr txBox="1"/>
          <p:nvPr/>
        </p:nvSpPr>
        <p:spPr>
          <a:xfrm>
            <a:off x="8808876" y="1906195"/>
            <a:ext cx="905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SF(x=1)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EB88FB-B9E3-F040-84E1-D97238A26225}"/>
              </a:ext>
            </a:extLst>
          </p:cNvPr>
          <p:cNvCxnSpPr>
            <a:cxnSpLocks/>
          </p:cNvCxnSpPr>
          <p:nvPr/>
        </p:nvCxnSpPr>
        <p:spPr>
          <a:xfrm flipH="1">
            <a:off x="5270191" y="2003306"/>
            <a:ext cx="3173898" cy="3332457"/>
          </a:xfrm>
          <a:prstGeom prst="straightConnector1">
            <a:avLst/>
          </a:prstGeom>
          <a:ln w="28575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ight Brace 4">
            <a:extLst>
              <a:ext uri="{FF2B5EF4-FFF2-40B4-BE49-F238E27FC236}">
                <a16:creationId xmlns:a16="http://schemas.microsoft.com/office/drawing/2014/main" id="{478CD9EB-2D45-8940-9541-2E3260585C42}"/>
              </a:ext>
            </a:extLst>
          </p:cNvPr>
          <p:cNvSpPr/>
          <p:nvPr/>
        </p:nvSpPr>
        <p:spPr>
          <a:xfrm>
            <a:off x="8562055" y="2453239"/>
            <a:ext cx="158769" cy="3067997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E2A94863-1CED-454C-8A4B-11224B1B6FB1}"/>
              </a:ext>
            </a:extLst>
          </p:cNvPr>
          <p:cNvSpPr/>
          <p:nvPr/>
        </p:nvSpPr>
        <p:spPr>
          <a:xfrm>
            <a:off x="8562055" y="1761067"/>
            <a:ext cx="158766" cy="659588"/>
          </a:xfrm>
          <a:prstGeom prst="rightBrac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12DA4A-210B-3649-B3AE-921401D7D344}"/>
              </a:ext>
            </a:extLst>
          </p:cNvPr>
          <p:cNvSpPr txBox="1"/>
          <p:nvPr/>
        </p:nvSpPr>
        <p:spPr>
          <a:xfrm>
            <a:off x="8850811" y="3790625"/>
            <a:ext cx="1074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CDF(x=1)</a:t>
            </a:r>
          </a:p>
        </p:txBody>
      </p:sp>
    </p:spTree>
    <p:extLst>
      <p:ext uri="{BB962C8B-B14F-4D97-AF65-F5344CB8AC3E}">
        <p14:creationId xmlns:p14="http://schemas.microsoft.com/office/powerpoint/2010/main" val="2895666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95F74-8270-9048-AB27-26CD1848C9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Gaussian/Normal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FCD4AC-7D86-C44A-ADE3-F2AF0338BFB7}"/>
                  </a:ext>
                </a:extLst>
              </p:cNvPr>
              <p:cNvSpPr txBox="1"/>
              <p:nvPr/>
            </p:nvSpPr>
            <p:spPr>
              <a:xfrm>
                <a:off x="838200" y="1958786"/>
                <a:ext cx="4361642" cy="10516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rad>
                            <m:radPr>
                              <m:degHide m:val="on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4FCD4AC-7D86-C44A-ADE3-F2AF0338B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58786"/>
                <a:ext cx="4361642" cy="1051635"/>
              </a:xfrm>
              <a:prstGeom prst="rect">
                <a:avLst/>
              </a:prstGeom>
              <a:blipFill>
                <a:blip r:embed="rId2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03F8DD-1C3E-CC46-852A-939AFEDC26F1}"/>
                  </a:ext>
                </a:extLst>
              </p:cNvPr>
              <p:cNvSpPr txBox="1"/>
              <p:nvPr/>
            </p:nvSpPr>
            <p:spPr>
              <a:xfrm>
                <a:off x="1152011" y="3686110"/>
                <a:ext cx="3411281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= value of random variable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= mean</a:t>
                </a:r>
                <a:endParaRPr lang="en-US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= standard deviation</a:t>
                </a:r>
                <a:endParaRPr lang="en-US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= variance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Standard normal distribution: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= 0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= 1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403F8DD-1C3E-CC46-852A-939AFEDC26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011" y="3686110"/>
                <a:ext cx="3411281" cy="2585323"/>
              </a:xfrm>
              <a:prstGeom prst="rect">
                <a:avLst/>
              </a:prstGeom>
              <a:blipFill>
                <a:blip r:embed="rId3"/>
                <a:stretch>
                  <a:fillRect l="-1487" t="-488" b="-2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B122985-F7B4-834B-B33F-9074D634C896}"/>
              </a:ext>
            </a:extLst>
          </p:cNvPr>
          <p:cNvSpPr txBox="1"/>
          <p:nvPr/>
        </p:nvSpPr>
        <p:spPr>
          <a:xfrm>
            <a:off x="838200" y="913765"/>
            <a:ext cx="10654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 </a:t>
            </a:r>
            <a:r>
              <a:rPr lang="en-US" b="1" i="1" dirty="0"/>
              <a:t>random fluctuations about some mean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D41894-AD29-334B-84BD-1C59686D9F79}"/>
              </a:ext>
            </a:extLst>
          </p:cNvPr>
          <p:cNvGrpSpPr/>
          <p:nvPr/>
        </p:nvGrpSpPr>
        <p:grpSpPr>
          <a:xfrm>
            <a:off x="6026331" y="1028203"/>
            <a:ext cx="5810068" cy="4334570"/>
            <a:chOff x="6096000" y="1411111"/>
            <a:chExt cx="5810068" cy="433457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A5BA6EB-0B32-F34E-AC44-66D2CE3DEB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839"/>
            <a:stretch/>
          </p:blipFill>
          <p:spPr>
            <a:xfrm>
              <a:off x="6411422" y="1411111"/>
              <a:ext cx="5466503" cy="433457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A505594-7D74-B341-873B-F02F70A97E8A}"/>
                </a:ext>
              </a:extLst>
            </p:cNvPr>
            <p:cNvSpPr txBox="1"/>
            <p:nvPr/>
          </p:nvSpPr>
          <p:spPr>
            <a:xfrm rot="16200000">
              <a:off x="5743149" y="2516222"/>
              <a:ext cx="1021124" cy="3154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Probability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163DE59-F914-7649-8BF8-5014E6799B8D}"/>
                    </a:ext>
                  </a:extLst>
                </p:cNvPr>
                <p:cNvSpPr txBox="1"/>
                <p:nvPr/>
              </p:nvSpPr>
              <p:spPr>
                <a:xfrm>
                  <a:off x="11538082" y="4404732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163DE59-F914-7649-8BF8-5014E6799B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38082" y="4404732"/>
                  <a:ext cx="36798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918171-E80D-1147-B854-F6039E246119}"/>
                  </a:ext>
                </a:extLst>
              </p:cNvPr>
              <p:cNvSpPr txBox="1"/>
              <p:nvPr/>
            </p:nvSpPr>
            <p:spPr>
              <a:xfrm>
                <a:off x="4941257" y="5673869"/>
                <a:ext cx="469936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latin typeface="Courier" pitchFamily="2" charset="0"/>
                  </a:rPr>
                  <a:t>numpy.random.normal</a:t>
                </a:r>
                <a:r>
                  <a:rPr lang="en-US" dirty="0">
                    <a:latin typeface="Courier" pitchFamily="2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latin typeface="Courier" pitchFamily="2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latin typeface="Courier" pitchFamily="2" charset="0"/>
                  </a:rPr>
                  <a:t>)</a:t>
                </a:r>
              </a:p>
              <a:p>
                <a:r>
                  <a:rPr lang="en-US" dirty="0" err="1">
                    <a:latin typeface="Courier" pitchFamily="2" charset="0"/>
                  </a:rPr>
                  <a:t>scipy.stats.norm</a:t>
                </a:r>
                <a:r>
                  <a:rPr lang="en-US" dirty="0">
                    <a:latin typeface="Courier" pitchFamily="2" charset="0"/>
                  </a:rPr>
                  <a:t>(</a:t>
                </a:r>
                <a:r>
                  <a:rPr lang="en-US" dirty="0" err="1">
                    <a:latin typeface="Courier" pitchFamily="2" charset="0"/>
                  </a:rPr>
                  <a:t>loc</a:t>
                </a:r>
                <a:r>
                  <a:rPr lang="en-US" dirty="0">
                    <a:latin typeface="Courier" pitchFamily="2" charset="0"/>
                  </a:rPr>
                  <a:t>=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latin typeface="Courier" pitchFamily="2" charset="0"/>
                  </a:rPr>
                  <a:t>, scale=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>
                    <a:latin typeface="Courier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7918171-E80D-1147-B854-F6039E2461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1257" y="5673869"/>
                <a:ext cx="4699363" cy="646331"/>
              </a:xfrm>
              <a:prstGeom prst="rect">
                <a:avLst/>
              </a:prstGeom>
              <a:blipFill>
                <a:blip r:embed="rId7"/>
                <a:stretch>
                  <a:fillRect l="-1078" t="-3846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98988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95F74-8270-9048-AB27-26CD1848C9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Exponential Distribution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0B73F7-BB5A-774D-ADFB-0AC429553CCD}"/>
              </a:ext>
            </a:extLst>
          </p:cNvPr>
          <p:cNvSpPr txBox="1"/>
          <p:nvPr/>
        </p:nvSpPr>
        <p:spPr>
          <a:xfrm>
            <a:off x="838200" y="913765"/>
            <a:ext cx="10654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 </a:t>
            </a:r>
            <a:r>
              <a:rPr lang="en-US" b="1" i="1" dirty="0"/>
              <a:t>time intervals between events</a:t>
            </a:r>
            <a:r>
              <a:rPr lang="en-US" dirty="0"/>
              <a:t> such as time between spikes, time a protein spends in a given conformation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F3529D-CE7E-CC46-8247-587B4576A291}"/>
                  </a:ext>
                </a:extLst>
              </p:cNvPr>
              <p:cNvSpPr txBox="1"/>
              <p:nvPr/>
            </p:nvSpPr>
            <p:spPr>
              <a:xfrm>
                <a:off x="1382900" y="2416349"/>
                <a:ext cx="2588593" cy="543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FF3529D-CE7E-CC46-8247-587B4576A2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2900" y="2416349"/>
                <a:ext cx="2588593" cy="54341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A38F7D-F335-0546-BD06-99114F5A678A}"/>
                  </a:ext>
                </a:extLst>
              </p:cNvPr>
              <p:cNvSpPr txBox="1"/>
              <p:nvPr/>
            </p:nvSpPr>
            <p:spPr>
              <a:xfrm>
                <a:off x="838200" y="3686110"/>
                <a:ext cx="455868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= time interval (i.e. value of random variable)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= rate</a:t>
                </a:r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BA38F7D-F335-0546-BD06-99114F5A6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686110"/>
                <a:ext cx="4558684" cy="646331"/>
              </a:xfrm>
              <a:prstGeom prst="rect">
                <a:avLst/>
              </a:prstGeom>
              <a:blipFill>
                <a:blip r:embed="rId3"/>
                <a:stretch>
                  <a:fillRect t="-1923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3D58B5EB-99E8-A84D-BDF8-6020ABA79593}"/>
              </a:ext>
            </a:extLst>
          </p:cNvPr>
          <p:cNvGrpSpPr/>
          <p:nvPr/>
        </p:nvGrpSpPr>
        <p:grpSpPr>
          <a:xfrm>
            <a:off x="5985179" y="1904013"/>
            <a:ext cx="5621265" cy="3571098"/>
            <a:chOff x="6165382" y="1933496"/>
            <a:chExt cx="5044279" cy="320454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8BE93D1-A527-3D48-B5E6-E2E129E346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9016" b="16044"/>
            <a:stretch/>
          </p:blipFill>
          <p:spPr>
            <a:xfrm>
              <a:off x="6650977" y="1933496"/>
              <a:ext cx="4558684" cy="271752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2CBFC84-903D-264A-93CA-38B6C109333F}"/>
                </a:ext>
              </a:extLst>
            </p:cNvPr>
            <p:cNvSpPr txBox="1"/>
            <p:nvPr/>
          </p:nvSpPr>
          <p:spPr>
            <a:xfrm rot="16200000">
              <a:off x="5812531" y="3010387"/>
              <a:ext cx="1021124" cy="3154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Probability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9BCF151-DB82-D245-8E67-8B935BB8BBF4}"/>
                </a:ext>
              </a:extLst>
            </p:cNvPr>
            <p:cNvSpPr/>
            <p:nvPr/>
          </p:nvSpPr>
          <p:spPr>
            <a:xfrm>
              <a:off x="7631289" y="2393244"/>
              <a:ext cx="1580444" cy="7789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F380357-0BE7-214E-8AC6-43FF751BA557}"/>
                    </a:ext>
                  </a:extLst>
                </p:cNvPr>
                <p:cNvSpPr txBox="1"/>
                <p:nvPr/>
              </p:nvSpPr>
              <p:spPr>
                <a:xfrm>
                  <a:off x="8421511" y="4768712"/>
                  <a:ext cx="7641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time 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F380357-0BE7-214E-8AC6-43FF751BA5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1511" y="4768712"/>
                  <a:ext cx="764184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4412" t="-6061" b="-121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251E94-4B13-7443-98F7-3FFDF337F471}"/>
                  </a:ext>
                </a:extLst>
              </p:cNvPr>
              <p:cNvSpPr txBox="1"/>
              <p:nvPr/>
            </p:nvSpPr>
            <p:spPr>
              <a:xfrm>
                <a:off x="4662583" y="5687394"/>
                <a:ext cx="601395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latin typeface="Courier" pitchFamily="2" charset="0"/>
                  </a:rPr>
                  <a:t>numpy.random.exponential</a:t>
                </a:r>
                <a:r>
                  <a:rPr lang="en-US" dirty="0">
                    <a:latin typeface="Courier" pitchFamily="2" charset="0"/>
                  </a:rPr>
                  <a:t>(1/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atin typeface="Courier" pitchFamily="2" charset="0"/>
                  </a:rPr>
                  <a:t>)</a:t>
                </a:r>
              </a:p>
              <a:p>
                <a:r>
                  <a:rPr lang="en-US" dirty="0" err="1">
                    <a:latin typeface="Courier" pitchFamily="2" charset="0"/>
                  </a:rPr>
                  <a:t>scipy.stats.expon.pdf</a:t>
                </a:r>
                <a:r>
                  <a:rPr lang="en-US" dirty="0">
                    <a:latin typeface="Courier" pitchFamily="2" charset="0"/>
                  </a:rPr>
                  <a:t>(t, </a:t>
                </a:r>
                <a:r>
                  <a:rPr lang="en-US" dirty="0" err="1">
                    <a:latin typeface="Courier" pitchFamily="2" charset="0"/>
                  </a:rPr>
                  <a:t>loc</a:t>
                </a:r>
                <a:r>
                  <a:rPr lang="en-US" dirty="0">
                    <a:latin typeface="Courier" pitchFamily="2" charset="0"/>
                  </a:rPr>
                  <a:t>=0, scale=1/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>
                    <a:latin typeface="Courier" pitchFamily="2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251E94-4B13-7443-98F7-3FFDF337F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583" y="5687394"/>
                <a:ext cx="6013954" cy="646331"/>
              </a:xfrm>
              <a:prstGeom prst="rect">
                <a:avLst/>
              </a:prstGeom>
              <a:blipFill>
                <a:blip r:embed="rId6"/>
                <a:stretch>
                  <a:fillRect l="-842" t="-3846" b="-1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69500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95F74-8270-9048-AB27-26CD1848C9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Distribution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0B73F7-BB5A-774D-ADFB-0AC429553CCD}"/>
                  </a:ext>
                </a:extLst>
              </p:cNvPr>
              <p:cNvSpPr txBox="1"/>
              <p:nvPr/>
            </p:nvSpPr>
            <p:spPr>
              <a:xfrm>
                <a:off x="838200" y="913765"/>
                <a:ext cx="10654364" cy="1483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Most (probably all that you will care about) distributions have the following properties: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mean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dirty="0"/>
                  <a:t>   </a:t>
                </a:r>
                <a:r>
                  <a:rPr lang="en-US" dirty="0">
                    <a:solidFill>
                      <a:srgbClr val="C00000"/>
                    </a:solidFill>
                    <a:sym typeface="Wingdings" pitchFamily="2" charset="2"/>
                  </a:rPr>
                  <a:t> average value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b="1" dirty="0"/>
                  <a:t>  (standard deviation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b="1" dirty="0"/>
                  <a:t>)</a:t>
                </a:r>
                <a:r>
                  <a:rPr lang="en-US" dirty="0"/>
                  <a:t>   </a:t>
                </a:r>
                <a:r>
                  <a:rPr lang="en-US" dirty="0">
                    <a:solidFill>
                      <a:srgbClr val="C00000"/>
                    </a:solidFill>
                    <a:sym typeface="Wingdings" pitchFamily="2" charset="2"/>
                  </a:rPr>
                  <a:t> variation around the mean</a:t>
                </a:r>
                <a:endParaRPr lang="en-US" dirty="0">
                  <a:solidFill>
                    <a:srgbClr val="C00000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median</a:t>
                </a:r>
                <a:r>
                  <a:rPr lang="en-US" dirty="0"/>
                  <a:t>   </a:t>
                </a:r>
                <a:r>
                  <a:rPr lang="en-US" dirty="0">
                    <a:solidFill>
                      <a:srgbClr val="C00000"/>
                    </a:solidFill>
                    <a:sym typeface="Wingdings" pitchFamily="2" charset="2"/>
                  </a:rPr>
                  <a:t> divides probability (area) in half</a:t>
                </a:r>
                <a:endParaRPr lang="en-US" b="1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dirty="0"/>
                  <a:t>mode</a:t>
                </a:r>
                <a:r>
                  <a:rPr lang="en-US" dirty="0"/>
                  <a:t>   </a:t>
                </a:r>
                <a:r>
                  <a:rPr lang="en-US" dirty="0">
                    <a:solidFill>
                      <a:srgbClr val="C00000"/>
                    </a:solidFill>
                    <a:sym typeface="Wingdings" pitchFamily="2" charset="2"/>
                  </a:rPr>
                  <a:t> peak (most likely value)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20B73F7-BB5A-774D-ADFB-0AC429553C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913765"/>
                <a:ext cx="10654364" cy="1483548"/>
              </a:xfrm>
              <a:prstGeom prst="rect">
                <a:avLst/>
              </a:prstGeom>
              <a:blipFill>
                <a:blip r:embed="rId2"/>
                <a:stretch>
                  <a:fillRect l="-476" t="-2564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9154F0F0-E5B5-A643-B4C3-A21FA89B1767}"/>
              </a:ext>
            </a:extLst>
          </p:cNvPr>
          <p:cNvGrpSpPr/>
          <p:nvPr/>
        </p:nvGrpSpPr>
        <p:grpSpPr>
          <a:xfrm>
            <a:off x="1905377" y="2520176"/>
            <a:ext cx="7920210" cy="3654604"/>
            <a:chOff x="2340274" y="2667570"/>
            <a:chExt cx="7101146" cy="3276665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D348A7F-C199-ED4C-B0E6-65CFE3DA75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5756" b="16264"/>
            <a:stretch/>
          </p:blipFill>
          <p:spPr>
            <a:xfrm>
              <a:off x="2340274" y="2667570"/>
              <a:ext cx="7101146" cy="327666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B606706-DE07-2049-A8B5-DD7B403F98EE}"/>
                </a:ext>
              </a:extLst>
            </p:cNvPr>
            <p:cNvSpPr txBox="1"/>
            <p:nvPr/>
          </p:nvSpPr>
          <p:spPr>
            <a:xfrm>
              <a:off x="7114501" y="2761287"/>
              <a:ext cx="2086282" cy="33113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Lognormal distribution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E7EC116-E1BC-7646-AE1F-D74D37BF7F9A}"/>
              </a:ext>
            </a:extLst>
          </p:cNvPr>
          <p:cNvSpPr txBox="1"/>
          <p:nvPr/>
        </p:nvSpPr>
        <p:spPr>
          <a:xfrm>
            <a:off x="8549827" y="2027981"/>
            <a:ext cx="2803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scipy.stats.lognorm</a:t>
            </a:r>
            <a:endParaRPr lang="en-US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1272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95F74-8270-9048-AB27-26CD1848C9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Sample vs. Population Distribution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499E7E7-8076-7C4B-A1DA-F776F693DE78}"/>
              </a:ext>
            </a:extLst>
          </p:cNvPr>
          <p:cNvSpPr/>
          <p:nvPr/>
        </p:nvSpPr>
        <p:spPr>
          <a:xfrm>
            <a:off x="390616" y="1100831"/>
            <a:ext cx="2672179" cy="231707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EF9C0D9-E556-AA44-86EF-84A9D9EE9925}"/>
              </a:ext>
            </a:extLst>
          </p:cNvPr>
          <p:cNvSpPr/>
          <p:nvPr/>
        </p:nvSpPr>
        <p:spPr>
          <a:xfrm>
            <a:off x="1531396" y="2234431"/>
            <a:ext cx="1131904" cy="85746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CD05CE-68A7-E748-BB32-E7F5361051E7}"/>
                  </a:ext>
                </a:extLst>
              </p:cNvPr>
              <p:cNvSpPr txBox="1"/>
              <p:nvPr/>
            </p:nvSpPr>
            <p:spPr>
              <a:xfrm>
                <a:off x="1127182" y="1271807"/>
                <a:ext cx="119904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Population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CD05CE-68A7-E748-BB32-E7F536105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182" y="1271807"/>
                <a:ext cx="1199046" cy="646331"/>
              </a:xfrm>
              <a:prstGeom prst="rect">
                <a:avLst/>
              </a:prstGeom>
              <a:blipFill>
                <a:blip r:embed="rId2"/>
                <a:stretch>
                  <a:fillRect l="-4211" t="-3846" r="-3158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E7697F-7EFD-4E49-B1CB-E47DE3BBEE03}"/>
                  </a:ext>
                </a:extLst>
              </p:cNvPr>
              <p:cNvSpPr txBox="1"/>
              <p:nvPr/>
            </p:nvSpPr>
            <p:spPr>
              <a:xfrm>
                <a:off x="1659567" y="2339999"/>
                <a:ext cx="8755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Sample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E7697F-7EFD-4E49-B1CB-E47DE3BBE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567" y="2339999"/>
                <a:ext cx="875561" cy="646331"/>
              </a:xfrm>
              <a:prstGeom prst="rect">
                <a:avLst/>
              </a:prstGeom>
              <a:blipFill>
                <a:blip r:embed="rId3"/>
                <a:stretch>
                  <a:fillRect l="-4286" t="-3846" r="-428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3683A8-E869-E946-9B13-44CA6069F5D6}"/>
                  </a:ext>
                </a:extLst>
              </p:cNvPr>
              <p:cNvSpPr txBox="1"/>
              <p:nvPr/>
            </p:nvSpPr>
            <p:spPr>
              <a:xfrm>
                <a:off x="7003238" y="3783069"/>
                <a:ext cx="4581382" cy="8329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3683A8-E869-E946-9B13-44CA6069F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238" y="3783069"/>
                <a:ext cx="4581382" cy="832985"/>
              </a:xfrm>
              <a:prstGeom prst="rect">
                <a:avLst/>
              </a:prstGeom>
              <a:blipFill>
                <a:blip r:embed="rId4"/>
                <a:stretch>
                  <a:fillRect l="-276" t="-87879" b="-7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7454961-0C6D-9A4B-9812-AFFD5207A940}"/>
              </a:ext>
            </a:extLst>
          </p:cNvPr>
          <p:cNvSpPr txBox="1"/>
          <p:nvPr/>
        </p:nvSpPr>
        <p:spPr>
          <a:xfrm>
            <a:off x="1659567" y="3937951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Mean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C2B61C-C7AC-A141-9928-81C2732645BA}"/>
              </a:ext>
            </a:extLst>
          </p:cNvPr>
          <p:cNvSpPr txBox="1"/>
          <p:nvPr/>
        </p:nvSpPr>
        <p:spPr>
          <a:xfrm>
            <a:off x="1225855" y="5250360"/>
            <a:ext cx="1437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5C95857-8BA5-1746-95D7-A423C86EC8B2}"/>
                  </a:ext>
                </a:extLst>
              </p:cNvPr>
              <p:cNvSpPr txBox="1"/>
              <p:nvPr/>
            </p:nvSpPr>
            <p:spPr>
              <a:xfrm>
                <a:off x="6843439" y="5079704"/>
                <a:ext cx="2698366" cy="864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800" b="0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800" i="1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5C95857-8BA5-1746-95D7-A423C86EC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439" y="5079704"/>
                <a:ext cx="2698366" cy="864532"/>
              </a:xfrm>
              <a:prstGeom prst="rect">
                <a:avLst/>
              </a:prstGeom>
              <a:blipFill>
                <a:blip r:embed="rId5"/>
                <a:stretch>
                  <a:fillRect t="-81159" b="-72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F020E02-D519-2143-87FF-15361B6B9BBD}"/>
                  </a:ext>
                </a:extLst>
              </p:cNvPr>
              <p:cNvSpPr txBox="1"/>
              <p:nvPr/>
            </p:nvSpPr>
            <p:spPr>
              <a:xfrm>
                <a:off x="7003238" y="2798957"/>
                <a:ext cx="24440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2">
                        <a:lumMod val="75000"/>
                      </a:schemeClr>
                    </a:solidFill>
                  </a:rPr>
                  <a:t>Sample (size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>
                    <a:solidFill>
                      <a:schemeClr val="accent2">
                        <a:lumMod val="75000"/>
                      </a:schemeClr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F020E02-D519-2143-87FF-15361B6B9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238" y="2798957"/>
                <a:ext cx="2444002" cy="523220"/>
              </a:xfrm>
              <a:prstGeom prst="rect">
                <a:avLst/>
              </a:prstGeom>
              <a:blipFill>
                <a:blip r:embed="rId6"/>
                <a:stretch>
                  <a:fillRect l="-4639" t="-9302" r="-1546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83D09A3-746D-6A4B-804F-23E4CCDA1382}"/>
                  </a:ext>
                </a:extLst>
              </p:cNvPr>
              <p:cNvSpPr txBox="1"/>
              <p:nvPr/>
            </p:nvSpPr>
            <p:spPr>
              <a:xfrm>
                <a:off x="3313453" y="2798957"/>
                <a:ext cx="29480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1">
                        <a:lumMod val="75000"/>
                      </a:schemeClr>
                    </a:solidFill>
                  </a:rPr>
                  <a:t>Population (size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>
                    <a:solidFill>
                      <a:schemeClr val="accent1">
                        <a:lumMod val="75000"/>
                      </a:schemeClr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83D09A3-746D-6A4B-804F-23E4CCDA1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453" y="2798957"/>
                <a:ext cx="2948051" cy="523220"/>
              </a:xfrm>
              <a:prstGeom prst="rect">
                <a:avLst/>
              </a:prstGeom>
              <a:blipFill>
                <a:blip r:embed="rId7"/>
                <a:stretch>
                  <a:fillRect l="-3863" t="-9302" r="-3004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E30E05-AF05-D44B-AF6E-0531958EA473}"/>
                  </a:ext>
                </a:extLst>
              </p:cNvPr>
              <p:cNvSpPr txBox="1"/>
              <p:nvPr/>
            </p:nvSpPr>
            <p:spPr>
              <a:xfrm>
                <a:off x="3366169" y="3785827"/>
                <a:ext cx="1472711" cy="8302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E30E05-AF05-D44B-AF6E-0531958EA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169" y="3785827"/>
                <a:ext cx="1472711" cy="830227"/>
              </a:xfrm>
              <a:prstGeom prst="rect">
                <a:avLst/>
              </a:prstGeom>
              <a:blipFill>
                <a:blip r:embed="rId8"/>
                <a:stretch>
                  <a:fillRect l="-4274" t="-87879" r="-1709" b="-78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7F1A6-797B-3E44-952D-8F2C4D05300F}"/>
                  </a:ext>
                </a:extLst>
              </p:cNvPr>
              <p:cNvSpPr txBox="1"/>
              <p:nvPr/>
            </p:nvSpPr>
            <p:spPr>
              <a:xfrm>
                <a:off x="3205075" y="5079704"/>
                <a:ext cx="2698366" cy="864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800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800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7F1A6-797B-3E44-952D-8F2C4D053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075" y="5079704"/>
                <a:ext cx="2698366" cy="864532"/>
              </a:xfrm>
              <a:prstGeom prst="rect">
                <a:avLst/>
              </a:prstGeom>
              <a:blipFill>
                <a:blip r:embed="rId9"/>
                <a:stretch>
                  <a:fillRect l="-1408" t="-81159" b="-72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60AE838D-DF63-CA46-8F88-269DC436ED99}"/>
              </a:ext>
            </a:extLst>
          </p:cNvPr>
          <p:cNvSpPr txBox="1"/>
          <p:nvPr/>
        </p:nvSpPr>
        <p:spPr>
          <a:xfrm>
            <a:off x="77210" y="6529554"/>
            <a:ext cx="12005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10"/>
              </a:rPr>
              <a:t>https://</a:t>
            </a:r>
            <a:r>
              <a:rPr lang="en-US" sz="1200" dirty="0" err="1">
                <a:hlinkClick r:id="rId10"/>
              </a:rPr>
              <a:t>www.khanacademy.org</a:t>
            </a:r>
            <a:r>
              <a:rPr lang="en-US" sz="1200" dirty="0">
                <a:hlinkClick r:id="rId10"/>
              </a:rPr>
              <a:t>/math/</a:t>
            </a:r>
            <a:r>
              <a:rPr lang="en-US" sz="1200" dirty="0" err="1">
                <a:hlinkClick r:id="rId10"/>
              </a:rPr>
              <a:t>ap</a:t>
            </a:r>
            <a:r>
              <a:rPr lang="en-US" sz="1200" dirty="0">
                <a:hlinkClick r:id="rId10"/>
              </a:rPr>
              <a:t>-statistics/summarizing-quantitative-data-</a:t>
            </a:r>
            <a:r>
              <a:rPr lang="en-US" sz="1200" dirty="0" err="1">
                <a:hlinkClick r:id="rId10"/>
              </a:rPr>
              <a:t>ap</a:t>
            </a:r>
            <a:r>
              <a:rPr lang="en-US" sz="1200" dirty="0">
                <a:hlinkClick r:id="rId10"/>
              </a:rPr>
              <a:t>/more-standard-deviation/v/review-and-intuition-why-we-divide-by-n-1-for-the-unbiased-sample-variance</a:t>
            </a:r>
            <a:endParaRPr 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6DEA6-1DE6-8343-8198-76E62950C7E0}"/>
              </a:ext>
            </a:extLst>
          </p:cNvPr>
          <p:cNvSpPr txBox="1"/>
          <p:nvPr/>
        </p:nvSpPr>
        <p:spPr>
          <a:xfrm>
            <a:off x="4246685" y="1441938"/>
            <a:ext cx="5114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Typically, we don’t know the population distribution.</a:t>
            </a:r>
          </a:p>
          <a:p>
            <a:r>
              <a:rPr lang="en-US" dirty="0"/>
              <a:t>We try to infer it based on our sample distribution. </a:t>
            </a:r>
          </a:p>
        </p:txBody>
      </p:sp>
    </p:spTree>
    <p:extLst>
      <p:ext uri="{BB962C8B-B14F-4D97-AF65-F5344CB8AC3E}">
        <p14:creationId xmlns:p14="http://schemas.microsoft.com/office/powerpoint/2010/main" val="3120486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F1E15D-CAE5-BA4D-ACAB-1F5AC41EF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F972681-39FA-634A-9175-A12FE52CE04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Learning Goals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43D11A-958C-254E-8C19-5A5BD03E16EF}"/>
              </a:ext>
            </a:extLst>
          </p:cNvPr>
          <p:cNvSpPr txBox="1"/>
          <p:nvPr/>
        </p:nvSpPr>
        <p:spPr>
          <a:xfrm>
            <a:off x="765313" y="1401417"/>
            <a:ext cx="1058848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Discrete and continuous probability distributions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Sample vs distribution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Central limit theorem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Maximum Likelihood</a:t>
            </a:r>
          </a:p>
        </p:txBody>
      </p:sp>
    </p:spTree>
    <p:extLst>
      <p:ext uri="{BB962C8B-B14F-4D97-AF65-F5344CB8AC3E}">
        <p14:creationId xmlns:p14="http://schemas.microsoft.com/office/powerpoint/2010/main" val="13752759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95F74-8270-9048-AB27-26CD1848C9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Sample vs. Population Distribution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499E7E7-8076-7C4B-A1DA-F776F693DE78}"/>
              </a:ext>
            </a:extLst>
          </p:cNvPr>
          <p:cNvSpPr/>
          <p:nvPr/>
        </p:nvSpPr>
        <p:spPr>
          <a:xfrm>
            <a:off x="390616" y="1100831"/>
            <a:ext cx="2672179" cy="231707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EF9C0D9-E556-AA44-86EF-84A9D9EE9925}"/>
              </a:ext>
            </a:extLst>
          </p:cNvPr>
          <p:cNvSpPr/>
          <p:nvPr/>
        </p:nvSpPr>
        <p:spPr>
          <a:xfrm>
            <a:off x="1531396" y="2234431"/>
            <a:ext cx="1131904" cy="857468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CD05CE-68A7-E748-BB32-E7F5361051E7}"/>
                  </a:ext>
                </a:extLst>
              </p:cNvPr>
              <p:cNvSpPr txBox="1"/>
              <p:nvPr/>
            </p:nvSpPr>
            <p:spPr>
              <a:xfrm>
                <a:off x="1127182" y="1271807"/>
                <a:ext cx="119904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Population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0CD05CE-68A7-E748-BB32-E7F5361051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7182" y="1271807"/>
                <a:ext cx="1199046" cy="646331"/>
              </a:xfrm>
              <a:prstGeom prst="rect">
                <a:avLst/>
              </a:prstGeom>
              <a:blipFill>
                <a:blip r:embed="rId2"/>
                <a:stretch>
                  <a:fillRect l="-4211" t="-3846" r="-3158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E7697F-7EFD-4E49-B1CB-E47DE3BBEE03}"/>
                  </a:ext>
                </a:extLst>
              </p:cNvPr>
              <p:cNvSpPr txBox="1"/>
              <p:nvPr/>
            </p:nvSpPr>
            <p:spPr>
              <a:xfrm>
                <a:off x="1659567" y="2339999"/>
                <a:ext cx="87556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Sample</a:t>
                </a:r>
              </a:p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5E7697F-7EFD-4E49-B1CB-E47DE3BBEE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567" y="2339999"/>
                <a:ext cx="875561" cy="646331"/>
              </a:xfrm>
              <a:prstGeom prst="rect">
                <a:avLst/>
              </a:prstGeom>
              <a:blipFill>
                <a:blip r:embed="rId3"/>
                <a:stretch>
                  <a:fillRect l="-4286" t="-3846" r="-428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3683A8-E869-E946-9B13-44CA6069F5D6}"/>
                  </a:ext>
                </a:extLst>
              </p:cNvPr>
              <p:cNvSpPr txBox="1"/>
              <p:nvPr/>
            </p:nvSpPr>
            <p:spPr>
              <a:xfrm>
                <a:off x="7003238" y="3783069"/>
                <a:ext cx="4581382" cy="83298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8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28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8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num>
                        <m:den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03683A8-E869-E946-9B13-44CA6069F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238" y="3783069"/>
                <a:ext cx="4581382" cy="832985"/>
              </a:xfrm>
              <a:prstGeom prst="rect">
                <a:avLst/>
              </a:prstGeom>
              <a:blipFill>
                <a:blip r:embed="rId4"/>
                <a:stretch>
                  <a:fillRect l="-276" t="-87879" b="-7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D7454961-0C6D-9A4B-9812-AFFD5207A940}"/>
              </a:ext>
            </a:extLst>
          </p:cNvPr>
          <p:cNvSpPr txBox="1"/>
          <p:nvPr/>
        </p:nvSpPr>
        <p:spPr>
          <a:xfrm>
            <a:off x="1659567" y="3937951"/>
            <a:ext cx="1031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Mean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BC2B61C-C7AC-A141-9928-81C2732645BA}"/>
              </a:ext>
            </a:extLst>
          </p:cNvPr>
          <p:cNvSpPr txBox="1"/>
          <p:nvPr/>
        </p:nvSpPr>
        <p:spPr>
          <a:xfrm>
            <a:off x="1225855" y="5250360"/>
            <a:ext cx="14374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5C95857-8BA5-1746-95D7-A423C86EC8B2}"/>
                  </a:ext>
                </a:extLst>
              </p:cNvPr>
              <p:cNvSpPr txBox="1"/>
              <p:nvPr/>
            </p:nvSpPr>
            <p:spPr>
              <a:xfrm>
                <a:off x="6843439" y="5079704"/>
                <a:ext cx="2698366" cy="864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800" b="0" i="1" smtClean="0">
                                          <a:solidFill>
                                            <a:schemeClr val="accent2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800" i="1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accent2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5C95857-8BA5-1746-95D7-A423C86EC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3439" y="5079704"/>
                <a:ext cx="2698366" cy="864532"/>
              </a:xfrm>
              <a:prstGeom prst="rect">
                <a:avLst/>
              </a:prstGeom>
              <a:blipFill>
                <a:blip r:embed="rId5"/>
                <a:stretch>
                  <a:fillRect t="-81159" b="-72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F020E02-D519-2143-87FF-15361B6B9BBD}"/>
                  </a:ext>
                </a:extLst>
              </p:cNvPr>
              <p:cNvSpPr txBox="1"/>
              <p:nvPr/>
            </p:nvSpPr>
            <p:spPr>
              <a:xfrm>
                <a:off x="7003238" y="2798957"/>
                <a:ext cx="24440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2">
                        <a:lumMod val="75000"/>
                      </a:schemeClr>
                    </a:solidFill>
                  </a:rPr>
                  <a:t>Sample (size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>
                    <a:solidFill>
                      <a:schemeClr val="accent2">
                        <a:lumMod val="75000"/>
                      </a:schemeClr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F020E02-D519-2143-87FF-15361B6B9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3238" y="2798957"/>
                <a:ext cx="2444002" cy="523220"/>
              </a:xfrm>
              <a:prstGeom prst="rect">
                <a:avLst/>
              </a:prstGeom>
              <a:blipFill>
                <a:blip r:embed="rId6"/>
                <a:stretch>
                  <a:fillRect l="-4639" t="-9302" r="-1546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83D09A3-746D-6A4B-804F-23E4CCDA1382}"/>
                  </a:ext>
                </a:extLst>
              </p:cNvPr>
              <p:cNvSpPr txBox="1"/>
              <p:nvPr/>
            </p:nvSpPr>
            <p:spPr>
              <a:xfrm>
                <a:off x="3313453" y="2798957"/>
                <a:ext cx="294805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1">
                        <a:lumMod val="75000"/>
                      </a:schemeClr>
                    </a:solidFill>
                  </a:rPr>
                  <a:t>Population (size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>
                    <a:solidFill>
                      <a:schemeClr val="accent1">
                        <a:lumMod val="75000"/>
                      </a:schemeClr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83D09A3-746D-6A4B-804F-23E4CCDA1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3453" y="2798957"/>
                <a:ext cx="2948051" cy="523220"/>
              </a:xfrm>
              <a:prstGeom prst="rect">
                <a:avLst/>
              </a:prstGeom>
              <a:blipFill>
                <a:blip r:embed="rId7"/>
                <a:stretch>
                  <a:fillRect l="-3863" t="-9302" r="-3004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E30E05-AF05-D44B-AF6E-0531958EA473}"/>
                  </a:ext>
                </a:extLst>
              </p:cNvPr>
              <p:cNvSpPr txBox="1"/>
              <p:nvPr/>
            </p:nvSpPr>
            <p:spPr>
              <a:xfrm>
                <a:off x="3366169" y="3785827"/>
                <a:ext cx="1472711" cy="8302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sz="2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E30E05-AF05-D44B-AF6E-0531958EA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6169" y="3785827"/>
                <a:ext cx="1472711" cy="830227"/>
              </a:xfrm>
              <a:prstGeom prst="rect">
                <a:avLst/>
              </a:prstGeom>
              <a:blipFill>
                <a:blip r:embed="rId8"/>
                <a:stretch>
                  <a:fillRect l="-4274" t="-87879" r="-1709" b="-78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7F1A6-797B-3E44-952D-8F2C4D05300F}"/>
                  </a:ext>
                </a:extLst>
              </p:cNvPr>
              <p:cNvSpPr txBox="1"/>
              <p:nvPr/>
            </p:nvSpPr>
            <p:spPr>
              <a:xfrm>
                <a:off x="3205075" y="5079704"/>
                <a:ext cx="2698366" cy="8645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b="0" i="1" smtClean="0">
                                  <a:solidFill>
                                    <a:schemeClr val="accent1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800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800" b="0" i="1" smtClean="0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800" b="0" i="1" smtClean="0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800" b="0" i="1" smtClean="0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800" b="0" i="1" smtClean="0">
                                          <a:solidFill>
                                            <a:schemeClr val="accent1">
                                              <a:lumMod val="7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2800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800" i="1">
                                              <a:solidFill>
                                                <a:schemeClr val="accent1">
                                                  <a:lumMod val="7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800" b="0" i="1" smtClean="0">
                                      <a:solidFill>
                                        <a:schemeClr val="accent1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r>
                            <a:rPr lang="en-US" sz="2800" b="0" i="1" smtClean="0">
                              <a:solidFill>
                                <a:schemeClr val="accent1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280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E87F1A6-797B-3E44-952D-8F2C4D0530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075" y="5079704"/>
                <a:ext cx="2698366" cy="864532"/>
              </a:xfrm>
              <a:prstGeom prst="rect">
                <a:avLst/>
              </a:prstGeom>
              <a:blipFill>
                <a:blip r:embed="rId9"/>
                <a:stretch>
                  <a:fillRect l="-1408" t="-81159" b="-724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60AE838D-DF63-CA46-8F88-269DC436ED99}"/>
              </a:ext>
            </a:extLst>
          </p:cNvPr>
          <p:cNvSpPr txBox="1"/>
          <p:nvPr/>
        </p:nvSpPr>
        <p:spPr>
          <a:xfrm>
            <a:off x="77210" y="6529554"/>
            <a:ext cx="120052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hlinkClick r:id="rId10"/>
              </a:rPr>
              <a:t>https://</a:t>
            </a:r>
            <a:r>
              <a:rPr lang="en-US" sz="1200" dirty="0" err="1">
                <a:hlinkClick r:id="rId10"/>
              </a:rPr>
              <a:t>www.khanacademy.org</a:t>
            </a:r>
            <a:r>
              <a:rPr lang="en-US" sz="1200" dirty="0">
                <a:hlinkClick r:id="rId10"/>
              </a:rPr>
              <a:t>/math/</a:t>
            </a:r>
            <a:r>
              <a:rPr lang="en-US" sz="1200" dirty="0" err="1">
                <a:hlinkClick r:id="rId10"/>
              </a:rPr>
              <a:t>ap</a:t>
            </a:r>
            <a:r>
              <a:rPr lang="en-US" sz="1200" dirty="0">
                <a:hlinkClick r:id="rId10"/>
              </a:rPr>
              <a:t>-statistics/summarizing-quantitative-data-</a:t>
            </a:r>
            <a:r>
              <a:rPr lang="en-US" sz="1200" dirty="0" err="1">
                <a:hlinkClick r:id="rId10"/>
              </a:rPr>
              <a:t>ap</a:t>
            </a:r>
            <a:r>
              <a:rPr lang="en-US" sz="1200" dirty="0">
                <a:hlinkClick r:id="rId10"/>
              </a:rPr>
              <a:t>/more-standard-deviation/v/review-and-intuition-why-we-divide-by-n-1-for-the-unbiased-sample-variance</a:t>
            </a:r>
            <a:endParaRPr 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89927C-2CAB-8341-A908-48445145AE14}"/>
              </a:ext>
            </a:extLst>
          </p:cNvPr>
          <p:cNvSpPr txBox="1"/>
          <p:nvPr/>
        </p:nvSpPr>
        <p:spPr>
          <a:xfrm>
            <a:off x="5379868" y="1374657"/>
            <a:ext cx="2382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Likely to be different!!!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7CD353C-BA23-E145-84CB-03109554C6F0}"/>
              </a:ext>
            </a:extLst>
          </p:cNvPr>
          <p:cNvCxnSpPr>
            <a:cxnSpLocks/>
            <a:stCxn id="3" idx="2"/>
          </p:cNvCxnSpPr>
          <p:nvPr/>
        </p:nvCxnSpPr>
        <p:spPr>
          <a:xfrm flipH="1">
            <a:off x="4554258" y="1743989"/>
            <a:ext cx="2016994" cy="2023516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72E097E-8DED-A54F-8B84-318108D96A3E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6571252" y="1743989"/>
            <a:ext cx="931057" cy="2039080"/>
          </a:xfrm>
          <a:prstGeom prst="straightConnector1">
            <a:avLst/>
          </a:prstGeom>
          <a:ln w="19050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375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95F74-8270-9048-AB27-26CD1848C9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Central Limit Theorem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06079AC-C562-9E4D-BDD0-AEEDAA912611}"/>
              </a:ext>
            </a:extLst>
          </p:cNvPr>
          <p:cNvCxnSpPr/>
          <p:nvPr/>
        </p:nvCxnSpPr>
        <p:spPr>
          <a:xfrm>
            <a:off x="327158" y="4683955"/>
            <a:ext cx="267217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A7581D7-43AE-BE4F-A189-227583D7A0A3}"/>
                  </a:ext>
                </a:extLst>
              </p:cNvPr>
              <p:cNvSpPr txBox="1"/>
              <p:nvPr/>
            </p:nvSpPr>
            <p:spPr>
              <a:xfrm>
                <a:off x="383463" y="4785800"/>
                <a:ext cx="247744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Some population distribution with mean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A7581D7-43AE-BE4F-A189-227583D7A0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63" y="4785800"/>
                <a:ext cx="2477443" cy="923330"/>
              </a:xfrm>
              <a:prstGeom prst="rect">
                <a:avLst/>
              </a:prstGeom>
              <a:blipFill>
                <a:blip r:embed="rId2"/>
                <a:stretch>
                  <a:fillRect l="-2041" t="-2703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Oval 48">
            <a:extLst>
              <a:ext uri="{FF2B5EF4-FFF2-40B4-BE49-F238E27FC236}">
                <a16:creationId xmlns:a16="http://schemas.microsoft.com/office/drawing/2014/main" id="{078F0235-AE8C-F04E-99B4-0B5EC0CBD18B}"/>
              </a:ext>
            </a:extLst>
          </p:cNvPr>
          <p:cNvSpPr/>
          <p:nvPr/>
        </p:nvSpPr>
        <p:spPr>
          <a:xfrm>
            <a:off x="390616" y="1100831"/>
            <a:ext cx="2672179" cy="231707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AD3863B-372C-9B4D-802E-2AA69F5C01B1}"/>
              </a:ext>
            </a:extLst>
          </p:cNvPr>
          <p:cNvSpPr/>
          <p:nvPr/>
        </p:nvSpPr>
        <p:spPr>
          <a:xfrm>
            <a:off x="1877625" y="2867486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0007553-DD74-5148-9152-AB9669027249}"/>
              </a:ext>
            </a:extLst>
          </p:cNvPr>
          <p:cNvSpPr/>
          <p:nvPr/>
        </p:nvSpPr>
        <p:spPr>
          <a:xfrm>
            <a:off x="2066276" y="2931109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F0159D65-7588-3045-8DB6-F4F7768B7BC5}"/>
              </a:ext>
            </a:extLst>
          </p:cNvPr>
          <p:cNvSpPr/>
          <p:nvPr/>
        </p:nvSpPr>
        <p:spPr>
          <a:xfrm>
            <a:off x="1311671" y="2774023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C13D5A3-C73A-024A-A777-3547AA418A2F}"/>
                  </a:ext>
                </a:extLst>
              </p:cNvPr>
              <p:cNvSpPr/>
              <p:nvPr/>
            </p:nvSpPr>
            <p:spPr>
              <a:xfrm>
                <a:off x="1543973" y="1361241"/>
                <a:ext cx="377303" cy="28655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9C13D5A3-C73A-024A-A777-3547AA418A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973" y="1361241"/>
                <a:ext cx="377303" cy="28655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Oval 53">
            <a:extLst>
              <a:ext uri="{FF2B5EF4-FFF2-40B4-BE49-F238E27FC236}">
                <a16:creationId xmlns:a16="http://schemas.microsoft.com/office/drawing/2014/main" id="{973E058D-FF00-1640-8BD3-852846EBE9BE}"/>
              </a:ext>
            </a:extLst>
          </p:cNvPr>
          <p:cNvSpPr/>
          <p:nvPr/>
        </p:nvSpPr>
        <p:spPr>
          <a:xfrm>
            <a:off x="2224962" y="2092909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10C9C59-DC36-E046-B25F-B75CE765E626}"/>
              </a:ext>
            </a:extLst>
          </p:cNvPr>
          <p:cNvSpPr/>
          <p:nvPr/>
        </p:nvSpPr>
        <p:spPr>
          <a:xfrm>
            <a:off x="1109147" y="2273420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2910CA7-593B-8B49-9A1B-22B50AA8323D}"/>
              </a:ext>
            </a:extLst>
          </p:cNvPr>
          <p:cNvSpPr/>
          <p:nvPr/>
        </p:nvSpPr>
        <p:spPr>
          <a:xfrm>
            <a:off x="1575780" y="2096729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232FC44-4E4D-4243-A00B-C6092C32939B}"/>
              </a:ext>
            </a:extLst>
          </p:cNvPr>
          <p:cNvSpPr/>
          <p:nvPr/>
        </p:nvSpPr>
        <p:spPr>
          <a:xfrm>
            <a:off x="2455226" y="2255667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19EFB45-147E-6145-A9A1-D85CAA003AB5}"/>
                  </a:ext>
                </a:extLst>
              </p:cNvPr>
              <p:cNvSpPr/>
              <p:nvPr/>
            </p:nvSpPr>
            <p:spPr>
              <a:xfrm>
                <a:off x="965161" y="2087979"/>
                <a:ext cx="377303" cy="28655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E19EFB45-147E-6145-A9A1-D85CAA003A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161" y="2087979"/>
                <a:ext cx="377303" cy="28655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A41145B-6110-5C4F-B6E2-D3BD2558AD9F}"/>
                  </a:ext>
                </a:extLst>
              </p:cNvPr>
              <p:cNvSpPr/>
              <p:nvPr/>
            </p:nvSpPr>
            <p:spPr>
              <a:xfrm>
                <a:off x="904781" y="1565428"/>
                <a:ext cx="377303" cy="28655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A41145B-6110-5C4F-B6E2-D3BD2558AD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81" y="1565428"/>
                <a:ext cx="377303" cy="2865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Oval 59">
            <a:extLst>
              <a:ext uri="{FF2B5EF4-FFF2-40B4-BE49-F238E27FC236}">
                <a16:creationId xmlns:a16="http://schemas.microsoft.com/office/drawing/2014/main" id="{BA9F6B78-787A-074A-9B75-81C0E903112B}"/>
              </a:ext>
            </a:extLst>
          </p:cNvPr>
          <p:cNvSpPr/>
          <p:nvPr/>
        </p:nvSpPr>
        <p:spPr>
          <a:xfrm>
            <a:off x="1970101" y="1787369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3464E95-2F6A-7147-ABB1-A6537EDF87B3}"/>
              </a:ext>
            </a:extLst>
          </p:cNvPr>
          <p:cNvSpPr/>
          <p:nvPr/>
        </p:nvSpPr>
        <p:spPr>
          <a:xfrm>
            <a:off x="2538272" y="1734103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10520A0-C2BD-3D46-AAC7-8E5B37A81112}"/>
              </a:ext>
            </a:extLst>
          </p:cNvPr>
          <p:cNvSpPr/>
          <p:nvPr/>
        </p:nvSpPr>
        <p:spPr>
          <a:xfrm>
            <a:off x="745717" y="2724208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C5C75DF-30C6-E742-9FFD-1B93DF54A9A9}"/>
              </a:ext>
            </a:extLst>
          </p:cNvPr>
          <p:cNvSpPr/>
          <p:nvPr/>
        </p:nvSpPr>
        <p:spPr>
          <a:xfrm>
            <a:off x="2339079" y="1495557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EB429266-74C4-914A-9BEB-ACD592D130FF}"/>
              </a:ext>
            </a:extLst>
          </p:cNvPr>
          <p:cNvGrpSpPr/>
          <p:nvPr/>
        </p:nvGrpSpPr>
        <p:grpSpPr>
          <a:xfrm>
            <a:off x="3728989" y="1173983"/>
            <a:ext cx="1509073" cy="369332"/>
            <a:chOff x="3733798" y="1173983"/>
            <a:chExt cx="1509073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FBFD2213-EC35-E14B-B4E6-93923F56A52A}"/>
                    </a:ext>
                  </a:extLst>
                </p:cNvPr>
                <p:cNvSpPr/>
                <p:nvPr/>
              </p:nvSpPr>
              <p:spPr>
                <a:xfrm>
                  <a:off x="3733798" y="1215372"/>
                  <a:ext cx="377303" cy="286555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FBFD2213-EC35-E14B-B4E6-93923F56A5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3798" y="1215372"/>
                  <a:ext cx="377303" cy="286555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rgbClr val="C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C19067C1-17A5-B740-B24F-4AB72EFE2B22}"/>
                    </a:ext>
                  </a:extLst>
                </p:cNvPr>
                <p:cNvSpPr txBox="1"/>
                <p:nvPr/>
              </p:nvSpPr>
              <p:spPr>
                <a:xfrm>
                  <a:off x="4782104" y="1173983"/>
                  <a:ext cx="4607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C19067C1-17A5-B740-B24F-4AB72EFE2B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2104" y="1173983"/>
                  <a:ext cx="460767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9956C1F1-9F4C-DA49-B569-4C300AF40A7D}"/>
                </a:ext>
              </a:extLst>
            </p:cNvPr>
            <p:cNvCxnSpPr>
              <a:stCxn id="65" idx="6"/>
              <a:endCxn id="66" idx="1"/>
            </p:cNvCxnSpPr>
            <p:nvPr/>
          </p:nvCxnSpPr>
          <p:spPr>
            <a:xfrm flipV="1">
              <a:off x="4111101" y="1358649"/>
              <a:ext cx="671003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3B037413-F09C-7B42-A898-A2C283313199}"/>
              </a:ext>
            </a:extLst>
          </p:cNvPr>
          <p:cNvGrpSpPr/>
          <p:nvPr/>
        </p:nvGrpSpPr>
        <p:grpSpPr>
          <a:xfrm>
            <a:off x="3728989" y="1575723"/>
            <a:ext cx="1514395" cy="369332"/>
            <a:chOff x="3733798" y="1173983"/>
            <a:chExt cx="15143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DBB8039E-13F5-8D44-9A1F-C9E1168B915D}"/>
                    </a:ext>
                  </a:extLst>
                </p:cNvPr>
                <p:cNvSpPr/>
                <p:nvPr/>
              </p:nvSpPr>
              <p:spPr>
                <a:xfrm>
                  <a:off x="3733798" y="1215372"/>
                  <a:ext cx="377303" cy="286555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DBB8039E-13F5-8D44-9A1F-C9E1168B91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3798" y="1215372"/>
                  <a:ext cx="377303" cy="286555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C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37B68AB-06BE-0540-94FF-ECCADA10D6C1}"/>
                    </a:ext>
                  </a:extLst>
                </p:cNvPr>
                <p:cNvSpPr txBox="1"/>
                <p:nvPr/>
              </p:nvSpPr>
              <p:spPr>
                <a:xfrm>
                  <a:off x="4782104" y="1173983"/>
                  <a:ext cx="46608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237B68AB-06BE-0540-94FF-ECCADA10D6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2104" y="1173983"/>
                  <a:ext cx="46608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FE20D584-B2BC-7340-95F8-106450AA2CDC}"/>
                </a:ext>
              </a:extLst>
            </p:cNvPr>
            <p:cNvCxnSpPr>
              <a:stCxn id="69" idx="6"/>
              <a:endCxn id="70" idx="1"/>
            </p:cNvCxnSpPr>
            <p:nvPr/>
          </p:nvCxnSpPr>
          <p:spPr>
            <a:xfrm flipV="1">
              <a:off x="4111101" y="1358649"/>
              <a:ext cx="671003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7E5A31D-AD3B-6B41-B55E-3367D50E70F4}"/>
              </a:ext>
            </a:extLst>
          </p:cNvPr>
          <p:cNvGrpSpPr/>
          <p:nvPr/>
        </p:nvGrpSpPr>
        <p:grpSpPr>
          <a:xfrm>
            <a:off x="3728989" y="1977463"/>
            <a:ext cx="1514395" cy="369332"/>
            <a:chOff x="3733798" y="1173983"/>
            <a:chExt cx="15143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A16C268F-EC70-3D4A-B21C-2CE8F682C8EC}"/>
                    </a:ext>
                  </a:extLst>
                </p:cNvPr>
                <p:cNvSpPr/>
                <p:nvPr/>
              </p:nvSpPr>
              <p:spPr>
                <a:xfrm>
                  <a:off x="3733798" y="1215372"/>
                  <a:ext cx="377303" cy="286555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A16C268F-EC70-3D4A-B21C-2CE8F682C8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3798" y="1215372"/>
                  <a:ext cx="377303" cy="286555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rgbClr val="C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B95AB25E-0127-CC4F-A3ED-596477A7BD25}"/>
                    </a:ext>
                  </a:extLst>
                </p:cNvPr>
                <p:cNvSpPr txBox="1"/>
                <p:nvPr/>
              </p:nvSpPr>
              <p:spPr>
                <a:xfrm>
                  <a:off x="4782104" y="1173983"/>
                  <a:ext cx="46608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B95AB25E-0127-CC4F-A3ED-596477A7BD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2104" y="1173983"/>
                  <a:ext cx="46608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C536E663-6EF5-0C4E-B7AA-EDCDB1E3EEFD}"/>
                </a:ext>
              </a:extLst>
            </p:cNvPr>
            <p:cNvCxnSpPr>
              <a:stCxn id="73" idx="6"/>
              <a:endCxn id="74" idx="1"/>
            </p:cNvCxnSpPr>
            <p:nvPr/>
          </p:nvCxnSpPr>
          <p:spPr>
            <a:xfrm flipV="1">
              <a:off x="4111101" y="1358649"/>
              <a:ext cx="671003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TextBox 75">
            <a:extLst>
              <a:ext uri="{FF2B5EF4-FFF2-40B4-BE49-F238E27FC236}">
                <a16:creationId xmlns:a16="http://schemas.microsoft.com/office/drawing/2014/main" id="{31A39AA0-7FBD-7047-8CAF-A2F4931A3EDE}"/>
              </a:ext>
            </a:extLst>
          </p:cNvPr>
          <p:cNvSpPr txBox="1"/>
          <p:nvPr/>
        </p:nvSpPr>
        <p:spPr>
          <a:xfrm>
            <a:off x="4304655" y="2273420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ECBBC77-8423-E746-B4C5-1451F798A1BE}"/>
                  </a:ext>
                </a:extLst>
              </p:cNvPr>
              <p:cNvSpPr txBox="1"/>
              <p:nvPr/>
            </p:nvSpPr>
            <p:spPr>
              <a:xfrm>
                <a:off x="417698" y="1974012"/>
                <a:ext cx="4115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FECBBC77-8423-E746-B4C5-1451F798A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98" y="1974012"/>
                <a:ext cx="41152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Freeform 35">
            <a:extLst>
              <a:ext uri="{FF2B5EF4-FFF2-40B4-BE49-F238E27FC236}">
                <a16:creationId xmlns:a16="http://schemas.microsoft.com/office/drawing/2014/main" id="{BE8742DD-98AB-9643-AA6D-4FE772E7FF82}"/>
              </a:ext>
            </a:extLst>
          </p:cNvPr>
          <p:cNvSpPr/>
          <p:nvPr/>
        </p:nvSpPr>
        <p:spPr>
          <a:xfrm>
            <a:off x="342900" y="4114800"/>
            <a:ext cx="2628900" cy="562708"/>
          </a:xfrm>
          <a:custGeom>
            <a:avLst/>
            <a:gdLst>
              <a:gd name="connsiteX0" fmla="*/ 0 w 2628900"/>
              <a:gd name="connsiteY0" fmla="*/ 562708 h 562708"/>
              <a:gd name="connsiteX1" fmla="*/ 70338 w 2628900"/>
              <a:gd name="connsiteY1" fmla="*/ 553915 h 562708"/>
              <a:gd name="connsiteX2" fmla="*/ 114300 w 2628900"/>
              <a:gd name="connsiteY2" fmla="*/ 509954 h 562708"/>
              <a:gd name="connsiteX3" fmla="*/ 140677 w 2628900"/>
              <a:gd name="connsiteY3" fmla="*/ 492369 h 562708"/>
              <a:gd name="connsiteX4" fmla="*/ 184638 w 2628900"/>
              <a:gd name="connsiteY4" fmla="*/ 448408 h 562708"/>
              <a:gd name="connsiteX5" fmla="*/ 211015 w 2628900"/>
              <a:gd name="connsiteY5" fmla="*/ 422031 h 562708"/>
              <a:gd name="connsiteX6" fmla="*/ 263769 w 2628900"/>
              <a:gd name="connsiteY6" fmla="*/ 386862 h 562708"/>
              <a:gd name="connsiteX7" fmla="*/ 307731 w 2628900"/>
              <a:gd name="connsiteY7" fmla="*/ 395654 h 562708"/>
              <a:gd name="connsiteX8" fmla="*/ 334108 w 2628900"/>
              <a:gd name="connsiteY8" fmla="*/ 413238 h 562708"/>
              <a:gd name="connsiteX9" fmla="*/ 360485 w 2628900"/>
              <a:gd name="connsiteY9" fmla="*/ 422031 h 562708"/>
              <a:gd name="connsiteX10" fmla="*/ 413238 w 2628900"/>
              <a:gd name="connsiteY10" fmla="*/ 413238 h 562708"/>
              <a:gd name="connsiteX11" fmla="*/ 465992 w 2628900"/>
              <a:gd name="connsiteY11" fmla="*/ 395654 h 562708"/>
              <a:gd name="connsiteX12" fmla="*/ 545123 w 2628900"/>
              <a:gd name="connsiteY12" fmla="*/ 342900 h 562708"/>
              <a:gd name="connsiteX13" fmla="*/ 571500 w 2628900"/>
              <a:gd name="connsiteY13" fmla="*/ 325315 h 562708"/>
              <a:gd name="connsiteX14" fmla="*/ 597877 w 2628900"/>
              <a:gd name="connsiteY14" fmla="*/ 298938 h 562708"/>
              <a:gd name="connsiteX15" fmla="*/ 624254 w 2628900"/>
              <a:gd name="connsiteY15" fmla="*/ 290146 h 562708"/>
              <a:gd name="connsiteX16" fmla="*/ 703385 w 2628900"/>
              <a:gd name="connsiteY16" fmla="*/ 246185 h 562708"/>
              <a:gd name="connsiteX17" fmla="*/ 782515 w 2628900"/>
              <a:gd name="connsiteY17" fmla="*/ 184638 h 562708"/>
              <a:gd name="connsiteX18" fmla="*/ 808892 w 2628900"/>
              <a:gd name="connsiteY18" fmla="*/ 175846 h 562708"/>
              <a:gd name="connsiteX19" fmla="*/ 870438 w 2628900"/>
              <a:gd name="connsiteY19" fmla="*/ 193431 h 562708"/>
              <a:gd name="connsiteX20" fmla="*/ 923192 w 2628900"/>
              <a:gd name="connsiteY20" fmla="*/ 219808 h 562708"/>
              <a:gd name="connsiteX21" fmla="*/ 958362 w 2628900"/>
              <a:gd name="connsiteY21" fmla="*/ 211015 h 562708"/>
              <a:gd name="connsiteX22" fmla="*/ 984738 w 2628900"/>
              <a:gd name="connsiteY22" fmla="*/ 193431 h 562708"/>
              <a:gd name="connsiteX23" fmla="*/ 1011115 w 2628900"/>
              <a:gd name="connsiteY23" fmla="*/ 184638 h 562708"/>
              <a:gd name="connsiteX24" fmla="*/ 1072662 w 2628900"/>
              <a:gd name="connsiteY24" fmla="*/ 202223 h 562708"/>
              <a:gd name="connsiteX25" fmla="*/ 1099038 w 2628900"/>
              <a:gd name="connsiteY25" fmla="*/ 228600 h 562708"/>
              <a:gd name="connsiteX26" fmla="*/ 1151792 w 2628900"/>
              <a:gd name="connsiteY26" fmla="*/ 263769 h 562708"/>
              <a:gd name="connsiteX27" fmla="*/ 1169377 w 2628900"/>
              <a:gd name="connsiteY27" fmla="*/ 290146 h 562708"/>
              <a:gd name="connsiteX28" fmla="*/ 1222131 w 2628900"/>
              <a:gd name="connsiteY28" fmla="*/ 316523 h 562708"/>
              <a:gd name="connsiteX29" fmla="*/ 1274885 w 2628900"/>
              <a:gd name="connsiteY29" fmla="*/ 307731 h 562708"/>
              <a:gd name="connsiteX30" fmla="*/ 1327638 w 2628900"/>
              <a:gd name="connsiteY30" fmla="*/ 272562 h 562708"/>
              <a:gd name="connsiteX31" fmla="*/ 1354015 w 2628900"/>
              <a:gd name="connsiteY31" fmla="*/ 254977 h 562708"/>
              <a:gd name="connsiteX32" fmla="*/ 1441938 w 2628900"/>
              <a:gd name="connsiteY32" fmla="*/ 237392 h 562708"/>
              <a:gd name="connsiteX33" fmla="*/ 1494692 w 2628900"/>
              <a:gd name="connsiteY33" fmla="*/ 254977 h 562708"/>
              <a:gd name="connsiteX34" fmla="*/ 1521069 w 2628900"/>
              <a:gd name="connsiteY34" fmla="*/ 263769 h 562708"/>
              <a:gd name="connsiteX35" fmla="*/ 1582615 w 2628900"/>
              <a:gd name="connsiteY35" fmla="*/ 184638 h 562708"/>
              <a:gd name="connsiteX36" fmla="*/ 1617785 w 2628900"/>
              <a:gd name="connsiteY36" fmla="*/ 105508 h 562708"/>
              <a:gd name="connsiteX37" fmla="*/ 1626577 w 2628900"/>
              <a:gd name="connsiteY37" fmla="*/ 79131 h 562708"/>
              <a:gd name="connsiteX38" fmla="*/ 1652954 w 2628900"/>
              <a:gd name="connsiteY38" fmla="*/ 52754 h 562708"/>
              <a:gd name="connsiteX39" fmla="*/ 1820008 w 2628900"/>
              <a:gd name="connsiteY39" fmla="*/ 8792 h 562708"/>
              <a:gd name="connsiteX40" fmla="*/ 1855177 w 2628900"/>
              <a:gd name="connsiteY40" fmla="*/ 0 h 562708"/>
              <a:gd name="connsiteX41" fmla="*/ 1951892 w 2628900"/>
              <a:gd name="connsiteY41" fmla="*/ 17585 h 562708"/>
              <a:gd name="connsiteX42" fmla="*/ 1969477 w 2628900"/>
              <a:gd name="connsiteY42" fmla="*/ 43962 h 562708"/>
              <a:gd name="connsiteX43" fmla="*/ 2004646 w 2628900"/>
              <a:gd name="connsiteY43" fmla="*/ 123092 h 562708"/>
              <a:gd name="connsiteX44" fmla="*/ 2031023 w 2628900"/>
              <a:gd name="connsiteY44" fmla="*/ 140677 h 562708"/>
              <a:gd name="connsiteX45" fmla="*/ 2092569 w 2628900"/>
              <a:gd name="connsiteY45" fmla="*/ 131885 h 562708"/>
              <a:gd name="connsiteX46" fmla="*/ 2145323 w 2628900"/>
              <a:gd name="connsiteY46" fmla="*/ 105508 h 562708"/>
              <a:gd name="connsiteX47" fmla="*/ 2206869 w 2628900"/>
              <a:gd name="connsiteY47" fmla="*/ 96715 h 562708"/>
              <a:gd name="connsiteX48" fmla="*/ 2224454 w 2628900"/>
              <a:gd name="connsiteY48" fmla="*/ 70338 h 562708"/>
              <a:gd name="connsiteX49" fmla="*/ 2250831 w 2628900"/>
              <a:gd name="connsiteY49" fmla="*/ 52754 h 562708"/>
              <a:gd name="connsiteX50" fmla="*/ 2268415 w 2628900"/>
              <a:gd name="connsiteY50" fmla="*/ 79131 h 562708"/>
              <a:gd name="connsiteX51" fmla="*/ 2312377 w 2628900"/>
              <a:gd name="connsiteY51" fmla="*/ 158262 h 562708"/>
              <a:gd name="connsiteX52" fmla="*/ 2365131 w 2628900"/>
              <a:gd name="connsiteY52" fmla="*/ 193431 h 562708"/>
              <a:gd name="connsiteX53" fmla="*/ 2391508 w 2628900"/>
              <a:gd name="connsiteY53" fmla="*/ 211015 h 562708"/>
              <a:gd name="connsiteX54" fmla="*/ 2409092 w 2628900"/>
              <a:gd name="connsiteY54" fmla="*/ 237392 h 562708"/>
              <a:gd name="connsiteX55" fmla="*/ 2470638 w 2628900"/>
              <a:gd name="connsiteY55" fmla="*/ 307731 h 562708"/>
              <a:gd name="connsiteX56" fmla="*/ 2523392 w 2628900"/>
              <a:gd name="connsiteY56" fmla="*/ 413238 h 562708"/>
              <a:gd name="connsiteX57" fmla="*/ 2549769 w 2628900"/>
              <a:gd name="connsiteY57" fmla="*/ 422031 h 562708"/>
              <a:gd name="connsiteX58" fmla="*/ 2593731 w 2628900"/>
              <a:gd name="connsiteY58" fmla="*/ 501162 h 562708"/>
              <a:gd name="connsiteX59" fmla="*/ 2628900 w 2628900"/>
              <a:gd name="connsiteY59" fmla="*/ 553915 h 562708"/>
              <a:gd name="connsiteX60" fmla="*/ 2628900 w 2628900"/>
              <a:gd name="connsiteY60" fmla="*/ 545123 h 562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628900" h="562708">
                <a:moveTo>
                  <a:pt x="0" y="562708"/>
                </a:moveTo>
                <a:cubicBezTo>
                  <a:pt x="23446" y="559777"/>
                  <a:pt x="47542" y="560132"/>
                  <a:pt x="70338" y="553915"/>
                </a:cubicBezTo>
                <a:cubicBezTo>
                  <a:pt x="102577" y="545122"/>
                  <a:pt x="93784" y="530470"/>
                  <a:pt x="114300" y="509954"/>
                </a:cubicBezTo>
                <a:cubicBezTo>
                  <a:pt x="121772" y="502482"/>
                  <a:pt x="131885" y="498231"/>
                  <a:pt x="140677" y="492369"/>
                </a:cubicBezTo>
                <a:cubicBezTo>
                  <a:pt x="172916" y="444011"/>
                  <a:pt x="140677" y="485042"/>
                  <a:pt x="184638" y="448408"/>
                </a:cubicBezTo>
                <a:cubicBezTo>
                  <a:pt x="194190" y="440448"/>
                  <a:pt x="201200" y="429665"/>
                  <a:pt x="211015" y="422031"/>
                </a:cubicBezTo>
                <a:cubicBezTo>
                  <a:pt x="227697" y="409056"/>
                  <a:pt x="263769" y="386862"/>
                  <a:pt x="263769" y="386862"/>
                </a:cubicBezTo>
                <a:cubicBezTo>
                  <a:pt x="278423" y="389793"/>
                  <a:pt x="293738" y="390407"/>
                  <a:pt x="307731" y="395654"/>
                </a:cubicBezTo>
                <a:cubicBezTo>
                  <a:pt x="317625" y="399364"/>
                  <a:pt x="324657" y="408512"/>
                  <a:pt x="334108" y="413238"/>
                </a:cubicBezTo>
                <a:cubicBezTo>
                  <a:pt x="342398" y="417383"/>
                  <a:pt x="351693" y="419100"/>
                  <a:pt x="360485" y="422031"/>
                </a:cubicBezTo>
                <a:cubicBezTo>
                  <a:pt x="378069" y="419100"/>
                  <a:pt x="395943" y="417562"/>
                  <a:pt x="413238" y="413238"/>
                </a:cubicBezTo>
                <a:cubicBezTo>
                  <a:pt x="431220" y="408742"/>
                  <a:pt x="465992" y="395654"/>
                  <a:pt x="465992" y="395654"/>
                </a:cubicBezTo>
                <a:lnTo>
                  <a:pt x="545123" y="342900"/>
                </a:lnTo>
                <a:cubicBezTo>
                  <a:pt x="553915" y="337038"/>
                  <a:pt x="564028" y="332787"/>
                  <a:pt x="571500" y="325315"/>
                </a:cubicBezTo>
                <a:cubicBezTo>
                  <a:pt x="580292" y="316523"/>
                  <a:pt x="587531" y="305835"/>
                  <a:pt x="597877" y="298938"/>
                </a:cubicBezTo>
                <a:cubicBezTo>
                  <a:pt x="605588" y="293797"/>
                  <a:pt x="616152" y="294647"/>
                  <a:pt x="624254" y="290146"/>
                </a:cubicBezTo>
                <a:cubicBezTo>
                  <a:pt x="714952" y="239759"/>
                  <a:pt x="643700" y="266079"/>
                  <a:pt x="703385" y="246185"/>
                </a:cubicBezTo>
                <a:cubicBezTo>
                  <a:pt x="726142" y="223428"/>
                  <a:pt x="750969" y="195153"/>
                  <a:pt x="782515" y="184638"/>
                </a:cubicBezTo>
                <a:lnTo>
                  <a:pt x="808892" y="175846"/>
                </a:lnTo>
                <a:cubicBezTo>
                  <a:pt x="820169" y="178665"/>
                  <a:pt x="857818" y="187121"/>
                  <a:pt x="870438" y="193431"/>
                </a:cubicBezTo>
                <a:cubicBezTo>
                  <a:pt x="938611" y="227518"/>
                  <a:pt x="856896" y="197708"/>
                  <a:pt x="923192" y="219808"/>
                </a:cubicBezTo>
                <a:cubicBezTo>
                  <a:pt x="934915" y="216877"/>
                  <a:pt x="947255" y="215775"/>
                  <a:pt x="958362" y="211015"/>
                </a:cubicBezTo>
                <a:cubicBezTo>
                  <a:pt x="968074" y="206853"/>
                  <a:pt x="975287" y="198157"/>
                  <a:pt x="984738" y="193431"/>
                </a:cubicBezTo>
                <a:cubicBezTo>
                  <a:pt x="993028" y="189286"/>
                  <a:pt x="1002323" y="187569"/>
                  <a:pt x="1011115" y="184638"/>
                </a:cubicBezTo>
                <a:cubicBezTo>
                  <a:pt x="1015801" y="185810"/>
                  <a:pt x="1065096" y="197179"/>
                  <a:pt x="1072662" y="202223"/>
                </a:cubicBezTo>
                <a:cubicBezTo>
                  <a:pt x="1083008" y="209120"/>
                  <a:pt x="1089223" y="220966"/>
                  <a:pt x="1099038" y="228600"/>
                </a:cubicBezTo>
                <a:cubicBezTo>
                  <a:pt x="1115720" y="241575"/>
                  <a:pt x="1151792" y="263769"/>
                  <a:pt x="1151792" y="263769"/>
                </a:cubicBezTo>
                <a:cubicBezTo>
                  <a:pt x="1157654" y="272561"/>
                  <a:pt x="1161905" y="282674"/>
                  <a:pt x="1169377" y="290146"/>
                </a:cubicBezTo>
                <a:cubicBezTo>
                  <a:pt x="1186422" y="307191"/>
                  <a:pt x="1200677" y="309372"/>
                  <a:pt x="1222131" y="316523"/>
                </a:cubicBezTo>
                <a:cubicBezTo>
                  <a:pt x="1239716" y="313592"/>
                  <a:pt x="1258429" y="314588"/>
                  <a:pt x="1274885" y="307731"/>
                </a:cubicBezTo>
                <a:cubicBezTo>
                  <a:pt x="1294393" y="299603"/>
                  <a:pt x="1310054" y="284285"/>
                  <a:pt x="1327638" y="272562"/>
                </a:cubicBezTo>
                <a:cubicBezTo>
                  <a:pt x="1336430" y="266700"/>
                  <a:pt x="1343990" y="258319"/>
                  <a:pt x="1354015" y="254977"/>
                </a:cubicBezTo>
                <a:cubicBezTo>
                  <a:pt x="1400052" y="239632"/>
                  <a:pt x="1371217" y="247496"/>
                  <a:pt x="1441938" y="237392"/>
                </a:cubicBezTo>
                <a:lnTo>
                  <a:pt x="1494692" y="254977"/>
                </a:lnTo>
                <a:lnTo>
                  <a:pt x="1521069" y="263769"/>
                </a:lnTo>
                <a:cubicBezTo>
                  <a:pt x="1543828" y="241010"/>
                  <a:pt x="1572098" y="216189"/>
                  <a:pt x="1582615" y="184638"/>
                </a:cubicBezTo>
                <a:cubicBezTo>
                  <a:pt x="1603542" y="121860"/>
                  <a:pt x="1589918" y="147307"/>
                  <a:pt x="1617785" y="105508"/>
                </a:cubicBezTo>
                <a:cubicBezTo>
                  <a:pt x="1620716" y="96716"/>
                  <a:pt x="1621436" y="86842"/>
                  <a:pt x="1626577" y="79131"/>
                </a:cubicBezTo>
                <a:cubicBezTo>
                  <a:pt x="1633474" y="68785"/>
                  <a:pt x="1643139" y="60388"/>
                  <a:pt x="1652954" y="52754"/>
                </a:cubicBezTo>
                <a:cubicBezTo>
                  <a:pt x="1724098" y="-2580"/>
                  <a:pt x="1708873" y="17342"/>
                  <a:pt x="1820008" y="8792"/>
                </a:cubicBezTo>
                <a:cubicBezTo>
                  <a:pt x="1831731" y="5861"/>
                  <a:pt x="1843093" y="0"/>
                  <a:pt x="1855177" y="0"/>
                </a:cubicBezTo>
                <a:cubicBezTo>
                  <a:pt x="1904889" y="0"/>
                  <a:pt x="1914797" y="5219"/>
                  <a:pt x="1951892" y="17585"/>
                </a:cubicBezTo>
                <a:cubicBezTo>
                  <a:pt x="1957754" y="26377"/>
                  <a:pt x="1965185" y="34306"/>
                  <a:pt x="1969477" y="43962"/>
                </a:cubicBezTo>
                <a:cubicBezTo>
                  <a:pt x="1983406" y="75300"/>
                  <a:pt x="1980770" y="99216"/>
                  <a:pt x="2004646" y="123092"/>
                </a:cubicBezTo>
                <a:cubicBezTo>
                  <a:pt x="2012118" y="130564"/>
                  <a:pt x="2022231" y="134815"/>
                  <a:pt x="2031023" y="140677"/>
                </a:cubicBezTo>
                <a:cubicBezTo>
                  <a:pt x="2051538" y="137746"/>
                  <a:pt x="2072719" y="137840"/>
                  <a:pt x="2092569" y="131885"/>
                </a:cubicBezTo>
                <a:cubicBezTo>
                  <a:pt x="2196321" y="100759"/>
                  <a:pt x="2047822" y="125009"/>
                  <a:pt x="2145323" y="105508"/>
                </a:cubicBezTo>
                <a:cubicBezTo>
                  <a:pt x="2165644" y="101444"/>
                  <a:pt x="2186354" y="99646"/>
                  <a:pt x="2206869" y="96715"/>
                </a:cubicBezTo>
                <a:cubicBezTo>
                  <a:pt x="2212731" y="87923"/>
                  <a:pt x="2216982" y="77810"/>
                  <a:pt x="2224454" y="70338"/>
                </a:cubicBezTo>
                <a:cubicBezTo>
                  <a:pt x="2231926" y="62866"/>
                  <a:pt x="2240469" y="50681"/>
                  <a:pt x="2250831" y="52754"/>
                </a:cubicBezTo>
                <a:cubicBezTo>
                  <a:pt x="2261193" y="54827"/>
                  <a:pt x="2263689" y="69680"/>
                  <a:pt x="2268415" y="79131"/>
                </a:cubicBezTo>
                <a:cubicBezTo>
                  <a:pt x="2284448" y="111197"/>
                  <a:pt x="2270799" y="130543"/>
                  <a:pt x="2312377" y="158262"/>
                </a:cubicBezTo>
                <a:lnTo>
                  <a:pt x="2365131" y="193431"/>
                </a:lnTo>
                <a:lnTo>
                  <a:pt x="2391508" y="211015"/>
                </a:lnTo>
                <a:cubicBezTo>
                  <a:pt x="2397369" y="219807"/>
                  <a:pt x="2401620" y="229920"/>
                  <a:pt x="2409092" y="237392"/>
                </a:cubicBezTo>
                <a:cubicBezTo>
                  <a:pt x="2444994" y="273295"/>
                  <a:pt x="2445725" y="232995"/>
                  <a:pt x="2470638" y="307731"/>
                </a:cubicBezTo>
                <a:cubicBezTo>
                  <a:pt x="2477466" y="328214"/>
                  <a:pt x="2497826" y="404715"/>
                  <a:pt x="2523392" y="413238"/>
                </a:cubicBezTo>
                <a:lnTo>
                  <a:pt x="2549769" y="422031"/>
                </a:lnTo>
                <a:cubicBezTo>
                  <a:pt x="2565246" y="468457"/>
                  <a:pt x="2553421" y="440697"/>
                  <a:pt x="2593731" y="501162"/>
                </a:cubicBezTo>
                <a:lnTo>
                  <a:pt x="2628900" y="553915"/>
                </a:lnTo>
                <a:lnTo>
                  <a:pt x="2628900" y="545123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3794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95F74-8270-9048-AB27-26CD1848C9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Central Limit Theorem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F903CEB-CB57-9740-A57E-921431951402}"/>
              </a:ext>
            </a:extLst>
          </p:cNvPr>
          <p:cNvSpPr/>
          <p:nvPr/>
        </p:nvSpPr>
        <p:spPr>
          <a:xfrm>
            <a:off x="390616" y="1100831"/>
            <a:ext cx="2672179" cy="231707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781CD8A-7565-FF43-8D01-DEB77F08493D}"/>
              </a:ext>
            </a:extLst>
          </p:cNvPr>
          <p:cNvSpPr/>
          <p:nvPr/>
        </p:nvSpPr>
        <p:spPr>
          <a:xfrm>
            <a:off x="1877625" y="2867486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21326E5-A16C-5E4D-9229-D86219597FDB}"/>
              </a:ext>
            </a:extLst>
          </p:cNvPr>
          <p:cNvSpPr/>
          <p:nvPr/>
        </p:nvSpPr>
        <p:spPr>
          <a:xfrm>
            <a:off x="2066276" y="2931109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629D5C9-56A5-614D-8DBC-BB29D6C675FE}"/>
              </a:ext>
            </a:extLst>
          </p:cNvPr>
          <p:cNvSpPr/>
          <p:nvPr/>
        </p:nvSpPr>
        <p:spPr>
          <a:xfrm>
            <a:off x="1311671" y="2774023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4A547AA-E047-AF46-970B-379D36A094F0}"/>
                  </a:ext>
                </a:extLst>
              </p:cNvPr>
              <p:cNvSpPr/>
              <p:nvPr/>
            </p:nvSpPr>
            <p:spPr>
              <a:xfrm>
                <a:off x="1543973" y="1361241"/>
                <a:ext cx="377303" cy="28655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4A547AA-E047-AF46-970B-379D36A094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973" y="1361241"/>
                <a:ext cx="377303" cy="286555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4A6D5477-7E82-484F-9549-A61BBC09A85A}"/>
              </a:ext>
            </a:extLst>
          </p:cNvPr>
          <p:cNvSpPr/>
          <p:nvPr/>
        </p:nvSpPr>
        <p:spPr>
          <a:xfrm>
            <a:off x="2224962" y="2092909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ED84D43-1376-7F45-A600-935766DE6F6C}"/>
              </a:ext>
            </a:extLst>
          </p:cNvPr>
          <p:cNvSpPr/>
          <p:nvPr/>
        </p:nvSpPr>
        <p:spPr>
          <a:xfrm>
            <a:off x="1109147" y="2273420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F7D9293-6CEB-2246-B6CE-A4C3043A7585}"/>
              </a:ext>
            </a:extLst>
          </p:cNvPr>
          <p:cNvSpPr/>
          <p:nvPr/>
        </p:nvSpPr>
        <p:spPr>
          <a:xfrm>
            <a:off x="1575780" y="2096729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BA104B3-D2DF-724B-8329-8E406DD029BF}"/>
              </a:ext>
            </a:extLst>
          </p:cNvPr>
          <p:cNvSpPr/>
          <p:nvPr/>
        </p:nvSpPr>
        <p:spPr>
          <a:xfrm>
            <a:off x="2455226" y="2255667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9023EC8-FB9F-D34D-BBFA-ED6FE40B8241}"/>
                  </a:ext>
                </a:extLst>
              </p:cNvPr>
              <p:cNvSpPr/>
              <p:nvPr/>
            </p:nvSpPr>
            <p:spPr>
              <a:xfrm>
                <a:off x="965161" y="2087979"/>
                <a:ext cx="377303" cy="28655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9023EC8-FB9F-D34D-BBFA-ED6FE40B82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161" y="2087979"/>
                <a:ext cx="377303" cy="28655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51B3CC9-99E1-0B40-959E-B94B49FF368B}"/>
                  </a:ext>
                </a:extLst>
              </p:cNvPr>
              <p:cNvSpPr/>
              <p:nvPr/>
            </p:nvSpPr>
            <p:spPr>
              <a:xfrm>
                <a:off x="904781" y="1565428"/>
                <a:ext cx="377303" cy="28655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51B3CC9-99E1-0B40-959E-B94B49FF36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81" y="1565428"/>
                <a:ext cx="377303" cy="28655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A5AF9D61-738A-8B4C-8ADF-0B0AABBBDB71}"/>
              </a:ext>
            </a:extLst>
          </p:cNvPr>
          <p:cNvSpPr/>
          <p:nvPr/>
        </p:nvSpPr>
        <p:spPr>
          <a:xfrm>
            <a:off x="1970101" y="1787369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5DD25AB-D8D2-664D-9843-FE584F1E288A}"/>
              </a:ext>
            </a:extLst>
          </p:cNvPr>
          <p:cNvSpPr/>
          <p:nvPr/>
        </p:nvSpPr>
        <p:spPr>
          <a:xfrm>
            <a:off x="2538272" y="1734103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D5C59E6B-BE5E-CB4D-8582-FDFC4CD4B476}"/>
              </a:ext>
            </a:extLst>
          </p:cNvPr>
          <p:cNvSpPr/>
          <p:nvPr/>
        </p:nvSpPr>
        <p:spPr>
          <a:xfrm>
            <a:off x="745717" y="2724208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32EF39C-BF70-2B45-A9E3-02A916421E1C}"/>
              </a:ext>
            </a:extLst>
          </p:cNvPr>
          <p:cNvSpPr/>
          <p:nvPr/>
        </p:nvSpPr>
        <p:spPr>
          <a:xfrm>
            <a:off x="2339079" y="1495557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19C46B5-DBE3-B446-8508-2D275D0D8FF7}"/>
              </a:ext>
            </a:extLst>
          </p:cNvPr>
          <p:cNvGrpSpPr/>
          <p:nvPr/>
        </p:nvGrpSpPr>
        <p:grpSpPr>
          <a:xfrm>
            <a:off x="3728989" y="1173983"/>
            <a:ext cx="1509073" cy="369332"/>
            <a:chOff x="3733798" y="1173983"/>
            <a:chExt cx="1509073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0D7D01F-CD89-4444-9AEB-7BC65D8D765D}"/>
                    </a:ext>
                  </a:extLst>
                </p:cNvPr>
                <p:cNvSpPr/>
                <p:nvPr/>
              </p:nvSpPr>
              <p:spPr>
                <a:xfrm>
                  <a:off x="3733798" y="1215372"/>
                  <a:ext cx="377303" cy="286555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0D7D01F-CD89-4444-9AEB-7BC65D8D765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3798" y="1215372"/>
                  <a:ext cx="377303" cy="286555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solidFill>
                    <a:srgbClr val="C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8FC37CE-646B-5546-B51B-16216AADC9A4}"/>
                    </a:ext>
                  </a:extLst>
                </p:cNvPr>
                <p:cNvSpPr txBox="1"/>
                <p:nvPr/>
              </p:nvSpPr>
              <p:spPr>
                <a:xfrm>
                  <a:off x="4782104" y="1173983"/>
                  <a:ext cx="4607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68FC37CE-646B-5546-B51B-16216AADC9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2104" y="1173983"/>
                  <a:ext cx="46076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8B267B9-AE05-2D46-B0BE-EA8EC9D9CBD7}"/>
                </a:ext>
              </a:extLst>
            </p:cNvPr>
            <p:cNvCxnSpPr>
              <a:stCxn id="19" idx="6"/>
              <a:endCxn id="26" idx="1"/>
            </p:cNvCxnSpPr>
            <p:nvPr/>
          </p:nvCxnSpPr>
          <p:spPr>
            <a:xfrm flipV="1">
              <a:off x="4111101" y="1358649"/>
              <a:ext cx="671003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68333E-75B7-8244-86D7-9DEDEAA2B9D9}"/>
              </a:ext>
            </a:extLst>
          </p:cNvPr>
          <p:cNvGrpSpPr/>
          <p:nvPr/>
        </p:nvGrpSpPr>
        <p:grpSpPr>
          <a:xfrm>
            <a:off x="3728989" y="1575723"/>
            <a:ext cx="1514395" cy="369332"/>
            <a:chOff x="3733798" y="1173983"/>
            <a:chExt cx="15143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E2F36FC7-CF73-1044-9EEC-11FE1A4BF802}"/>
                    </a:ext>
                  </a:extLst>
                </p:cNvPr>
                <p:cNvSpPr/>
                <p:nvPr/>
              </p:nvSpPr>
              <p:spPr>
                <a:xfrm>
                  <a:off x="3733798" y="1215372"/>
                  <a:ext cx="377303" cy="286555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Oval 30">
                  <a:extLst>
                    <a:ext uri="{FF2B5EF4-FFF2-40B4-BE49-F238E27FC236}">
                      <a16:creationId xmlns:a16="http://schemas.microsoft.com/office/drawing/2014/main" id="{E2F36FC7-CF73-1044-9EEC-11FE1A4BF8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3798" y="1215372"/>
                  <a:ext cx="377303" cy="286555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rgbClr val="C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6DE832B-84D6-BD45-84EC-F1C217DD0CF2}"/>
                    </a:ext>
                  </a:extLst>
                </p:cNvPr>
                <p:cNvSpPr txBox="1"/>
                <p:nvPr/>
              </p:nvSpPr>
              <p:spPr>
                <a:xfrm>
                  <a:off x="4782104" y="1173983"/>
                  <a:ext cx="46608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6DE832B-84D6-BD45-84EC-F1C217DD0C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2104" y="1173983"/>
                  <a:ext cx="466089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4B4312E-41E7-2543-970D-D4A74A8B51E1}"/>
                </a:ext>
              </a:extLst>
            </p:cNvPr>
            <p:cNvCxnSpPr>
              <a:stCxn id="31" idx="6"/>
              <a:endCxn id="32" idx="1"/>
            </p:cNvCxnSpPr>
            <p:nvPr/>
          </p:nvCxnSpPr>
          <p:spPr>
            <a:xfrm flipV="1">
              <a:off x="4111101" y="1358649"/>
              <a:ext cx="671003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76792D4-47A0-DD4A-8952-ECD086B5CAE5}"/>
              </a:ext>
            </a:extLst>
          </p:cNvPr>
          <p:cNvGrpSpPr/>
          <p:nvPr/>
        </p:nvGrpSpPr>
        <p:grpSpPr>
          <a:xfrm>
            <a:off x="3728989" y="1977463"/>
            <a:ext cx="1514395" cy="369332"/>
            <a:chOff x="3733798" y="1173983"/>
            <a:chExt cx="15143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F25D8F01-855D-644F-A0A8-3D4F418BC1CF}"/>
                    </a:ext>
                  </a:extLst>
                </p:cNvPr>
                <p:cNvSpPr/>
                <p:nvPr/>
              </p:nvSpPr>
              <p:spPr>
                <a:xfrm>
                  <a:off x="3733798" y="1215372"/>
                  <a:ext cx="377303" cy="286555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F25D8F01-855D-644F-A0A8-3D4F418BC1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3798" y="1215372"/>
                  <a:ext cx="377303" cy="286555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rgbClr val="C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DD8AF25-F043-DE41-92F1-944535D3E5F5}"/>
                    </a:ext>
                  </a:extLst>
                </p:cNvPr>
                <p:cNvSpPr txBox="1"/>
                <p:nvPr/>
              </p:nvSpPr>
              <p:spPr>
                <a:xfrm>
                  <a:off x="4782104" y="1173983"/>
                  <a:ext cx="46608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6DD8AF25-F043-DE41-92F1-944535D3E5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2104" y="1173983"/>
                  <a:ext cx="466089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541996D-0B84-1646-82AB-894F03137A7C}"/>
                </a:ext>
              </a:extLst>
            </p:cNvPr>
            <p:cNvCxnSpPr>
              <a:stCxn id="35" idx="6"/>
              <a:endCxn id="36" idx="1"/>
            </p:cNvCxnSpPr>
            <p:nvPr/>
          </p:nvCxnSpPr>
          <p:spPr>
            <a:xfrm flipV="1">
              <a:off x="4111101" y="1358649"/>
              <a:ext cx="671003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1175107-F3E4-5342-A734-6E37B0720908}"/>
              </a:ext>
            </a:extLst>
          </p:cNvPr>
          <p:cNvSpPr txBox="1"/>
          <p:nvPr/>
        </p:nvSpPr>
        <p:spPr>
          <a:xfrm>
            <a:off x="4304655" y="2273420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0805F7B-2B2F-A74B-A58B-E597BA10D093}"/>
                  </a:ext>
                </a:extLst>
              </p:cNvPr>
              <p:cNvSpPr txBox="1"/>
              <p:nvPr/>
            </p:nvSpPr>
            <p:spPr>
              <a:xfrm>
                <a:off x="5894272" y="289357"/>
                <a:ext cx="5137826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1"/>
                    </a:solidFill>
                  </a:rPr>
                  <a:t>As the sample size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 get bigger, the distribution of sample means will tend towards a Gaussian distribution about the population mean with variance proportional to the population variance.</a:t>
                </a:r>
              </a:p>
              <a:p>
                <a:endParaRPr lang="en-US" b="1" dirty="0">
                  <a:solidFill>
                    <a:srgbClr val="C00000"/>
                  </a:solidFill>
                </a:endParaRPr>
              </a:p>
              <a:p>
                <a:r>
                  <a:rPr lang="en-US" b="1" dirty="0">
                    <a:solidFill>
                      <a:srgbClr val="C00000"/>
                    </a:solidFill>
                  </a:rPr>
                  <a:t>!!! This works even if the population distribution is NOT itself Gaussian. It can be almost anything!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0805F7B-2B2F-A74B-A58B-E597BA10D0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272" y="289357"/>
                <a:ext cx="5137826" cy="2031325"/>
              </a:xfrm>
              <a:prstGeom prst="rect">
                <a:avLst/>
              </a:prstGeom>
              <a:blipFill>
                <a:blip r:embed="rId10"/>
                <a:stretch>
                  <a:fillRect l="-985" t="-1242" b="-31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ACD3D40-CF06-2749-AE96-EB98D360A635}"/>
              </a:ext>
            </a:extLst>
          </p:cNvPr>
          <p:cNvCxnSpPr/>
          <p:nvPr/>
        </p:nvCxnSpPr>
        <p:spPr>
          <a:xfrm>
            <a:off x="327158" y="4683955"/>
            <a:ext cx="267217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EE941CD-0A99-184B-915E-7D4BD0F0FDE5}"/>
                  </a:ext>
                </a:extLst>
              </p:cNvPr>
              <p:cNvSpPr txBox="1"/>
              <p:nvPr/>
            </p:nvSpPr>
            <p:spPr>
              <a:xfrm>
                <a:off x="383463" y="4785800"/>
                <a:ext cx="247744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Some population distribution with mean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EE941CD-0A99-184B-915E-7D4BD0F0F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63" y="4785800"/>
                <a:ext cx="2477443" cy="923330"/>
              </a:xfrm>
              <a:prstGeom prst="rect">
                <a:avLst/>
              </a:prstGeom>
              <a:blipFill>
                <a:blip r:embed="rId11"/>
                <a:stretch>
                  <a:fillRect l="-2041" t="-2703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1A5FD60-ABBF-1F4E-8690-C9262BE1179B}"/>
                  </a:ext>
                </a:extLst>
              </p:cNvPr>
              <p:cNvSpPr txBox="1"/>
              <p:nvPr/>
            </p:nvSpPr>
            <p:spPr>
              <a:xfrm>
                <a:off x="417698" y="1974012"/>
                <a:ext cx="4115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D1A5FD60-ABBF-1F4E-8690-C9262BE117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98" y="1974012"/>
                <a:ext cx="411523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0" name="Group 69">
            <a:extLst>
              <a:ext uri="{FF2B5EF4-FFF2-40B4-BE49-F238E27FC236}">
                <a16:creationId xmlns:a16="http://schemas.microsoft.com/office/drawing/2014/main" id="{CE3BD517-9F57-B84B-8A86-203306407F70}"/>
              </a:ext>
            </a:extLst>
          </p:cNvPr>
          <p:cNvGrpSpPr/>
          <p:nvPr/>
        </p:nvGrpSpPr>
        <p:grpSpPr>
          <a:xfrm>
            <a:off x="3062793" y="2293525"/>
            <a:ext cx="8556216" cy="4298432"/>
            <a:chOff x="3062793" y="2293525"/>
            <a:chExt cx="8556216" cy="429843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A3898D8-4AAC-8447-9F34-ECCEA77FA33F}"/>
                </a:ext>
              </a:extLst>
            </p:cNvPr>
            <p:cNvGrpSpPr/>
            <p:nvPr/>
          </p:nvGrpSpPr>
          <p:grpSpPr>
            <a:xfrm>
              <a:off x="3062793" y="2293525"/>
              <a:ext cx="8556216" cy="4298432"/>
              <a:chOff x="3062793" y="2364549"/>
              <a:chExt cx="8556216" cy="4298432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1BF5FC5F-7492-FD4F-BB3A-92F0F8FAAE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b="9425"/>
              <a:stretch/>
            </p:blipFill>
            <p:spPr>
              <a:xfrm>
                <a:off x="3062793" y="2364549"/>
                <a:ext cx="8556216" cy="3688904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1D8F002E-DDE8-DC44-9B99-D7E8BE5649DE}"/>
                      </a:ext>
                    </a:extLst>
                  </p:cNvPr>
                  <p:cNvSpPr txBox="1"/>
                  <p:nvPr/>
                </p:nvSpPr>
                <p:spPr>
                  <a:xfrm>
                    <a:off x="10868913" y="5806363"/>
                    <a:ext cx="386388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1D8F002E-DDE8-DC44-9B99-D7E8BE5649D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68913" y="5806363"/>
                    <a:ext cx="386388" cy="40011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5B4A6F62-2527-2249-A228-D70B2E18A2B0}"/>
                      </a:ext>
                    </a:extLst>
                  </p:cNvPr>
                  <p:cNvSpPr txBox="1"/>
                  <p:nvPr/>
                </p:nvSpPr>
                <p:spPr>
                  <a:xfrm>
                    <a:off x="7162136" y="5963503"/>
                    <a:ext cx="357529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oMath>
                      </m:oMathPara>
                    </a14:m>
                    <a:endParaRPr lang="en-US" sz="2000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5B4A6F62-2527-2249-A228-D70B2E18A2B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62136" y="5963503"/>
                    <a:ext cx="357529" cy="40011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B95FB3CA-4B9C-A342-9DC7-F64E4E0C2437}"/>
                      </a:ext>
                    </a:extLst>
                  </p:cNvPr>
                  <p:cNvSpPr txBox="1"/>
                  <p:nvPr/>
                </p:nvSpPr>
                <p:spPr>
                  <a:xfrm>
                    <a:off x="5690587" y="5960805"/>
                    <a:ext cx="1269507" cy="67685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oMath>
                      </m:oMathPara>
                    </a14:m>
                    <a:endParaRPr lang="en-US" sz="20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B95FB3CA-4B9C-A342-9DC7-F64E4E0C24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90587" y="5960805"/>
                    <a:ext cx="1269507" cy="67685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3A736A0-2CB7-6849-A6B1-D5066494E1D8}"/>
                  </a:ext>
                </a:extLst>
              </p:cNvPr>
              <p:cNvSpPr/>
              <p:nvPr/>
            </p:nvSpPr>
            <p:spPr>
              <a:xfrm>
                <a:off x="6808066" y="5655076"/>
                <a:ext cx="143150" cy="15128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96FD8CD8-2EA7-684C-A2FD-4618B5A0D79B}"/>
                  </a:ext>
                </a:extLst>
              </p:cNvPr>
              <p:cNvSpPr/>
              <p:nvPr/>
            </p:nvSpPr>
            <p:spPr>
              <a:xfrm>
                <a:off x="7448090" y="5655076"/>
                <a:ext cx="143150" cy="15128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68F7CF80-7B21-EE43-96DC-86AD1F1E306C}"/>
                  </a:ext>
                </a:extLst>
              </p:cNvPr>
              <p:cNvSpPr/>
              <p:nvPr/>
            </p:nvSpPr>
            <p:spPr>
              <a:xfrm>
                <a:off x="8746177" y="5645225"/>
                <a:ext cx="143150" cy="15128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97142382-5B1C-B84C-8499-7786D6799516}"/>
                      </a:ext>
                    </a:extLst>
                  </p:cNvPr>
                  <p:cNvSpPr txBox="1"/>
                  <p:nvPr/>
                </p:nvSpPr>
                <p:spPr>
                  <a:xfrm>
                    <a:off x="6649257" y="5258708"/>
                    <a:ext cx="46076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97142382-5B1C-B84C-8499-7786D67995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49257" y="5258708"/>
                    <a:ext cx="460767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09F97BFE-1636-AA47-9FFF-5C5C7916D389}"/>
                      </a:ext>
                    </a:extLst>
                  </p:cNvPr>
                  <p:cNvSpPr txBox="1"/>
                  <p:nvPr/>
                </p:nvSpPr>
                <p:spPr>
                  <a:xfrm>
                    <a:off x="7311911" y="5276867"/>
                    <a:ext cx="46608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09F97BFE-1636-AA47-9FFF-5C5C7916D3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11911" y="5276867"/>
                    <a:ext cx="466089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1E6691CE-3948-8744-B6E9-ED4C7F552BC5}"/>
                      </a:ext>
                    </a:extLst>
                  </p:cNvPr>
                  <p:cNvSpPr txBox="1"/>
                  <p:nvPr/>
                </p:nvSpPr>
                <p:spPr>
                  <a:xfrm>
                    <a:off x="8601664" y="5285744"/>
                    <a:ext cx="46608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1E6691CE-3948-8744-B6E9-ED4C7F552BC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01664" y="5285744"/>
                    <a:ext cx="466089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ACCAC5F7-A503-6D42-AD52-DC9DB5A07ED7}"/>
                      </a:ext>
                    </a:extLst>
                  </p:cNvPr>
                  <p:cNvSpPr txBox="1"/>
                  <p:nvPr/>
                </p:nvSpPr>
                <p:spPr>
                  <a:xfrm>
                    <a:off x="7740975" y="5986129"/>
                    <a:ext cx="1269507" cy="67685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oMath>
                      </m:oMathPara>
                    </a14:m>
                    <a:endParaRPr lang="en-US" sz="20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ACCAC5F7-A503-6D42-AD52-DC9DB5A07ED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40975" y="5986129"/>
                    <a:ext cx="1269507" cy="67685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5420BD3-AB3E-4C43-A888-37C4F948DDED}"/>
                </a:ext>
              </a:extLst>
            </p:cNvPr>
            <p:cNvCxnSpPr/>
            <p:nvPr/>
          </p:nvCxnSpPr>
          <p:spPr>
            <a:xfrm flipH="1">
              <a:off x="7311911" y="3734043"/>
              <a:ext cx="1050854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9256F277-49CF-7448-9567-BC0AF7C9B4ED}"/>
                    </a:ext>
                  </a:extLst>
                </p:cNvPr>
                <p:cNvSpPr txBox="1"/>
                <p:nvPr/>
              </p:nvSpPr>
              <p:spPr>
                <a:xfrm>
                  <a:off x="8325670" y="2806313"/>
                  <a:ext cx="2929631" cy="5255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standard error of distribution of sample means </a:t>
                  </a:r>
                  <a14:m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𝑆𝐸𝑀</m:t>
                      </m:r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a14:m>
                  <a:r>
                    <a:rPr lang="en-US" sz="1400" dirty="0"/>
                    <a:t> </a:t>
                  </a:r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9256F277-49CF-7448-9567-BC0AF7C9B4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5670" y="2806313"/>
                  <a:ext cx="2929631" cy="525593"/>
                </a:xfrm>
                <a:prstGeom prst="rect">
                  <a:avLst/>
                </a:prstGeom>
                <a:blipFill>
                  <a:blip r:embed="rId21"/>
                  <a:stretch>
                    <a:fillRect l="-433" t="-21429" b="-976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5B551924-A97C-E24E-90FE-7C416F2D7FF1}"/>
                </a:ext>
              </a:extLst>
            </p:cNvPr>
            <p:cNvCxnSpPr>
              <a:stCxn id="67" idx="1"/>
            </p:cNvCxnSpPr>
            <p:nvPr/>
          </p:nvCxnSpPr>
          <p:spPr>
            <a:xfrm flipH="1">
              <a:off x="7837338" y="3069110"/>
              <a:ext cx="488332" cy="60251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Freeform 4">
            <a:extLst>
              <a:ext uri="{FF2B5EF4-FFF2-40B4-BE49-F238E27FC236}">
                <a16:creationId xmlns:a16="http://schemas.microsoft.com/office/drawing/2014/main" id="{9D34EFB3-C0F2-2E4A-BBEF-830F733414ED}"/>
              </a:ext>
            </a:extLst>
          </p:cNvPr>
          <p:cNvSpPr/>
          <p:nvPr/>
        </p:nvSpPr>
        <p:spPr>
          <a:xfrm>
            <a:off x="342900" y="4114800"/>
            <a:ext cx="2628900" cy="562708"/>
          </a:xfrm>
          <a:custGeom>
            <a:avLst/>
            <a:gdLst>
              <a:gd name="connsiteX0" fmla="*/ 0 w 2628900"/>
              <a:gd name="connsiteY0" fmla="*/ 562708 h 562708"/>
              <a:gd name="connsiteX1" fmla="*/ 70338 w 2628900"/>
              <a:gd name="connsiteY1" fmla="*/ 553915 h 562708"/>
              <a:gd name="connsiteX2" fmla="*/ 114300 w 2628900"/>
              <a:gd name="connsiteY2" fmla="*/ 509954 h 562708"/>
              <a:gd name="connsiteX3" fmla="*/ 140677 w 2628900"/>
              <a:gd name="connsiteY3" fmla="*/ 492369 h 562708"/>
              <a:gd name="connsiteX4" fmla="*/ 184638 w 2628900"/>
              <a:gd name="connsiteY4" fmla="*/ 448408 h 562708"/>
              <a:gd name="connsiteX5" fmla="*/ 211015 w 2628900"/>
              <a:gd name="connsiteY5" fmla="*/ 422031 h 562708"/>
              <a:gd name="connsiteX6" fmla="*/ 263769 w 2628900"/>
              <a:gd name="connsiteY6" fmla="*/ 386862 h 562708"/>
              <a:gd name="connsiteX7" fmla="*/ 307731 w 2628900"/>
              <a:gd name="connsiteY7" fmla="*/ 395654 h 562708"/>
              <a:gd name="connsiteX8" fmla="*/ 334108 w 2628900"/>
              <a:gd name="connsiteY8" fmla="*/ 413238 h 562708"/>
              <a:gd name="connsiteX9" fmla="*/ 360485 w 2628900"/>
              <a:gd name="connsiteY9" fmla="*/ 422031 h 562708"/>
              <a:gd name="connsiteX10" fmla="*/ 413238 w 2628900"/>
              <a:gd name="connsiteY10" fmla="*/ 413238 h 562708"/>
              <a:gd name="connsiteX11" fmla="*/ 465992 w 2628900"/>
              <a:gd name="connsiteY11" fmla="*/ 395654 h 562708"/>
              <a:gd name="connsiteX12" fmla="*/ 545123 w 2628900"/>
              <a:gd name="connsiteY12" fmla="*/ 342900 h 562708"/>
              <a:gd name="connsiteX13" fmla="*/ 571500 w 2628900"/>
              <a:gd name="connsiteY13" fmla="*/ 325315 h 562708"/>
              <a:gd name="connsiteX14" fmla="*/ 597877 w 2628900"/>
              <a:gd name="connsiteY14" fmla="*/ 298938 h 562708"/>
              <a:gd name="connsiteX15" fmla="*/ 624254 w 2628900"/>
              <a:gd name="connsiteY15" fmla="*/ 290146 h 562708"/>
              <a:gd name="connsiteX16" fmla="*/ 703385 w 2628900"/>
              <a:gd name="connsiteY16" fmla="*/ 246185 h 562708"/>
              <a:gd name="connsiteX17" fmla="*/ 782515 w 2628900"/>
              <a:gd name="connsiteY17" fmla="*/ 184638 h 562708"/>
              <a:gd name="connsiteX18" fmla="*/ 808892 w 2628900"/>
              <a:gd name="connsiteY18" fmla="*/ 175846 h 562708"/>
              <a:gd name="connsiteX19" fmla="*/ 870438 w 2628900"/>
              <a:gd name="connsiteY19" fmla="*/ 193431 h 562708"/>
              <a:gd name="connsiteX20" fmla="*/ 923192 w 2628900"/>
              <a:gd name="connsiteY20" fmla="*/ 219808 h 562708"/>
              <a:gd name="connsiteX21" fmla="*/ 958362 w 2628900"/>
              <a:gd name="connsiteY21" fmla="*/ 211015 h 562708"/>
              <a:gd name="connsiteX22" fmla="*/ 984738 w 2628900"/>
              <a:gd name="connsiteY22" fmla="*/ 193431 h 562708"/>
              <a:gd name="connsiteX23" fmla="*/ 1011115 w 2628900"/>
              <a:gd name="connsiteY23" fmla="*/ 184638 h 562708"/>
              <a:gd name="connsiteX24" fmla="*/ 1072662 w 2628900"/>
              <a:gd name="connsiteY24" fmla="*/ 202223 h 562708"/>
              <a:gd name="connsiteX25" fmla="*/ 1099038 w 2628900"/>
              <a:gd name="connsiteY25" fmla="*/ 228600 h 562708"/>
              <a:gd name="connsiteX26" fmla="*/ 1151792 w 2628900"/>
              <a:gd name="connsiteY26" fmla="*/ 263769 h 562708"/>
              <a:gd name="connsiteX27" fmla="*/ 1169377 w 2628900"/>
              <a:gd name="connsiteY27" fmla="*/ 290146 h 562708"/>
              <a:gd name="connsiteX28" fmla="*/ 1222131 w 2628900"/>
              <a:gd name="connsiteY28" fmla="*/ 316523 h 562708"/>
              <a:gd name="connsiteX29" fmla="*/ 1274885 w 2628900"/>
              <a:gd name="connsiteY29" fmla="*/ 307731 h 562708"/>
              <a:gd name="connsiteX30" fmla="*/ 1327638 w 2628900"/>
              <a:gd name="connsiteY30" fmla="*/ 272562 h 562708"/>
              <a:gd name="connsiteX31" fmla="*/ 1354015 w 2628900"/>
              <a:gd name="connsiteY31" fmla="*/ 254977 h 562708"/>
              <a:gd name="connsiteX32" fmla="*/ 1441938 w 2628900"/>
              <a:gd name="connsiteY32" fmla="*/ 237392 h 562708"/>
              <a:gd name="connsiteX33" fmla="*/ 1494692 w 2628900"/>
              <a:gd name="connsiteY33" fmla="*/ 254977 h 562708"/>
              <a:gd name="connsiteX34" fmla="*/ 1521069 w 2628900"/>
              <a:gd name="connsiteY34" fmla="*/ 263769 h 562708"/>
              <a:gd name="connsiteX35" fmla="*/ 1582615 w 2628900"/>
              <a:gd name="connsiteY35" fmla="*/ 184638 h 562708"/>
              <a:gd name="connsiteX36" fmla="*/ 1617785 w 2628900"/>
              <a:gd name="connsiteY36" fmla="*/ 105508 h 562708"/>
              <a:gd name="connsiteX37" fmla="*/ 1626577 w 2628900"/>
              <a:gd name="connsiteY37" fmla="*/ 79131 h 562708"/>
              <a:gd name="connsiteX38" fmla="*/ 1652954 w 2628900"/>
              <a:gd name="connsiteY38" fmla="*/ 52754 h 562708"/>
              <a:gd name="connsiteX39" fmla="*/ 1820008 w 2628900"/>
              <a:gd name="connsiteY39" fmla="*/ 8792 h 562708"/>
              <a:gd name="connsiteX40" fmla="*/ 1855177 w 2628900"/>
              <a:gd name="connsiteY40" fmla="*/ 0 h 562708"/>
              <a:gd name="connsiteX41" fmla="*/ 1951892 w 2628900"/>
              <a:gd name="connsiteY41" fmla="*/ 17585 h 562708"/>
              <a:gd name="connsiteX42" fmla="*/ 1969477 w 2628900"/>
              <a:gd name="connsiteY42" fmla="*/ 43962 h 562708"/>
              <a:gd name="connsiteX43" fmla="*/ 2004646 w 2628900"/>
              <a:gd name="connsiteY43" fmla="*/ 123092 h 562708"/>
              <a:gd name="connsiteX44" fmla="*/ 2031023 w 2628900"/>
              <a:gd name="connsiteY44" fmla="*/ 140677 h 562708"/>
              <a:gd name="connsiteX45" fmla="*/ 2092569 w 2628900"/>
              <a:gd name="connsiteY45" fmla="*/ 131885 h 562708"/>
              <a:gd name="connsiteX46" fmla="*/ 2145323 w 2628900"/>
              <a:gd name="connsiteY46" fmla="*/ 105508 h 562708"/>
              <a:gd name="connsiteX47" fmla="*/ 2206869 w 2628900"/>
              <a:gd name="connsiteY47" fmla="*/ 96715 h 562708"/>
              <a:gd name="connsiteX48" fmla="*/ 2224454 w 2628900"/>
              <a:gd name="connsiteY48" fmla="*/ 70338 h 562708"/>
              <a:gd name="connsiteX49" fmla="*/ 2250831 w 2628900"/>
              <a:gd name="connsiteY49" fmla="*/ 52754 h 562708"/>
              <a:gd name="connsiteX50" fmla="*/ 2268415 w 2628900"/>
              <a:gd name="connsiteY50" fmla="*/ 79131 h 562708"/>
              <a:gd name="connsiteX51" fmla="*/ 2312377 w 2628900"/>
              <a:gd name="connsiteY51" fmla="*/ 158262 h 562708"/>
              <a:gd name="connsiteX52" fmla="*/ 2365131 w 2628900"/>
              <a:gd name="connsiteY52" fmla="*/ 193431 h 562708"/>
              <a:gd name="connsiteX53" fmla="*/ 2391508 w 2628900"/>
              <a:gd name="connsiteY53" fmla="*/ 211015 h 562708"/>
              <a:gd name="connsiteX54" fmla="*/ 2409092 w 2628900"/>
              <a:gd name="connsiteY54" fmla="*/ 237392 h 562708"/>
              <a:gd name="connsiteX55" fmla="*/ 2470638 w 2628900"/>
              <a:gd name="connsiteY55" fmla="*/ 307731 h 562708"/>
              <a:gd name="connsiteX56" fmla="*/ 2523392 w 2628900"/>
              <a:gd name="connsiteY56" fmla="*/ 413238 h 562708"/>
              <a:gd name="connsiteX57" fmla="*/ 2549769 w 2628900"/>
              <a:gd name="connsiteY57" fmla="*/ 422031 h 562708"/>
              <a:gd name="connsiteX58" fmla="*/ 2593731 w 2628900"/>
              <a:gd name="connsiteY58" fmla="*/ 501162 h 562708"/>
              <a:gd name="connsiteX59" fmla="*/ 2628900 w 2628900"/>
              <a:gd name="connsiteY59" fmla="*/ 553915 h 562708"/>
              <a:gd name="connsiteX60" fmla="*/ 2628900 w 2628900"/>
              <a:gd name="connsiteY60" fmla="*/ 545123 h 562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628900" h="562708">
                <a:moveTo>
                  <a:pt x="0" y="562708"/>
                </a:moveTo>
                <a:cubicBezTo>
                  <a:pt x="23446" y="559777"/>
                  <a:pt x="47542" y="560132"/>
                  <a:pt x="70338" y="553915"/>
                </a:cubicBezTo>
                <a:cubicBezTo>
                  <a:pt x="102577" y="545122"/>
                  <a:pt x="93784" y="530470"/>
                  <a:pt x="114300" y="509954"/>
                </a:cubicBezTo>
                <a:cubicBezTo>
                  <a:pt x="121772" y="502482"/>
                  <a:pt x="131885" y="498231"/>
                  <a:pt x="140677" y="492369"/>
                </a:cubicBezTo>
                <a:cubicBezTo>
                  <a:pt x="172916" y="444011"/>
                  <a:pt x="140677" y="485042"/>
                  <a:pt x="184638" y="448408"/>
                </a:cubicBezTo>
                <a:cubicBezTo>
                  <a:pt x="194190" y="440448"/>
                  <a:pt x="201200" y="429665"/>
                  <a:pt x="211015" y="422031"/>
                </a:cubicBezTo>
                <a:cubicBezTo>
                  <a:pt x="227697" y="409056"/>
                  <a:pt x="263769" y="386862"/>
                  <a:pt x="263769" y="386862"/>
                </a:cubicBezTo>
                <a:cubicBezTo>
                  <a:pt x="278423" y="389793"/>
                  <a:pt x="293738" y="390407"/>
                  <a:pt x="307731" y="395654"/>
                </a:cubicBezTo>
                <a:cubicBezTo>
                  <a:pt x="317625" y="399364"/>
                  <a:pt x="324657" y="408512"/>
                  <a:pt x="334108" y="413238"/>
                </a:cubicBezTo>
                <a:cubicBezTo>
                  <a:pt x="342398" y="417383"/>
                  <a:pt x="351693" y="419100"/>
                  <a:pt x="360485" y="422031"/>
                </a:cubicBezTo>
                <a:cubicBezTo>
                  <a:pt x="378069" y="419100"/>
                  <a:pt x="395943" y="417562"/>
                  <a:pt x="413238" y="413238"/>
                </a:cubicBezTo>
                <a:cubicBezTo>
                  <a:pt x="431220" y="408742"/>
                  <a:pt x="465992" y="395654"/>
                  <a:pt x="465992" y="395654"/>
                </a:cubicBezTo>
                <a:lnTo>
                  <a:pt x="545123" y="342900"/>
                </a:lnTo>
                <a:cubicBezTo>
                  <a:pt x="553915" y="337038"/>
                  <a:pt x="564028" y="332787"/>
                  <a:pt x="571500" y="325315"/>
                </a:cubicBezTo>
                <a:cubicBezTo>
                  <a:pt x="580292" y="316523"/>
                  <a:pt x="587531" y="305835"/>
                  <a:pt x="597877" y="298938"/>
                </a:cubicBezTo>
                <a:cubicBezTo>
                  <a:pt x="605588" y="293797"/>
                  <a:pt x="616152" y="294647"/>
                  <a:pt x="624254" y="290146"/>
                </a:cubicBezTo>
                <a:cubicBezTo>
                  <a:pt x="714952" y="239759"/>
                  <a:pt x="643700" y="266079"/>
                  <a:pt x="703385" y="246185"/>
                </a:cubicBezTo>
                <a:cubicBezTo>
                  <a:pt x="726142" y="223428"/>
                  <a:pt x="750969" y="195153"/>
                  <a:pt x="782515" y="184638"/>
                </a:cubicBezTo>
                <a:lnTo>
                  <a:pt x="808892" y="175846"/>
                </a:lnTo>
                <a:cubicBezTo>
                  <a:pt x="820169" y="178665"/>
                  <a:pt x="857818" y="187121"/>
                  <a:pt x="870438" y="193431"/>
                </a:cubicBezTo>
                <a:cubicBezTo>
                  <a:pt x="938611" y="227518"/>
                  <a:pt x="856896" y="197708"/>
                  <a:pt x="923192" y="219808"/>
                </a:cubicBezTo>
                <a:cubicBezTo>
                  <a:pt x="934915" y="216877"/>
                  <a:pt x="947255" y="215775"/>
                  <a:pt x="958362" y="211015"/>
                </a:cubicBezTo>
                <a:cubicBezTo>
                  <a:pt x="968074" y="206853"/>
                  <a:pt x="975287" y="198157"/>
                  <a:pt x="984738" y="193431"/>
                </a:cubicBezTo>
                <a:cubicBezTo>
                  <a:pt x="993028" y="189286"/>
                  <a:pt x="1002323" y="187569"/>
                  <a:pt x="1011115" y="184638"/>
                </a:cubicBezTo>
                <a:cubicBezTo>
                  <a:pt x="1015801" y="185810"/>
                  <a:pt x="1065096" y="197179"/>
                  <a:pt x="1072662" y="202223"/>
                </a:cubicBezTo>
                <a:cubicBezTo>
                  <a:pt x="1083008" y="209120"/>
                  <a:pt x="1089223" y="220966"/>
                  <a:pt x="1099038" y="228600"/>
                </a:cubicBezTo>
                <a:cubicBezTo>
                  <a:pt x="1115720" y="241575"/>
                  <a:pt x="1151792" y="263769"/>
                  <a:pt x="1151792" y="263769"/>
                </a:cubicBezTo>
                <a:cubicBezTo>
                  <a:pt x="1157654" y="272561"/>
                  <a:pt x="1161905" y="282674"/>
                  <a:pt x="1169377" y="290146"/>
                </a:cubicBezTo>
                <a:cubicBezTo>
                  <a:pt x="1186422" y="307191"/>
                  <a:pt x="1200677" y="309372"/>
                  <a:pt x="1222131" y="316523"/>
                </a:cubicBezTo>
                <a:cubicBezTo>
                  <a:pt x="1239716" y="313592"/>
                  <a:pt x="1258429" y="314588"/>
                  <a:pt x="1274885" y="307731"/>
                </a:cubicBezTo>
                <a:cubicBezTo>
                  <a:pt x="1294393" y="299603"/>
                  <a:pt x="1310054" y="284285"/>
                  <a:pt x="1327638" y="272562"/>
                </a:cubicBezTo>
                <a:cubicBezTo>
                  <a:pt x="1336430" y="266700"/>
                  <a:pt x="1343990" y="258319"/>
                  <a:pt x="1354015" y="254977"/>
                </a:cubicBezTo>
                <a:cubicBezTo>
                  <a:pt x="1400052" y="239632"/>
                  <a:pt x="1371217" y="247496"/>
                  <a:pt x="1441938" y="237392"/>
                </a:cubicBezTo>
                <a:lnTo>
                  <a:pt x="1494692" y="254977"/>
                </a:lnTo>
                <a:lnTo>
                  <a:pt x="1521069" y="263769"/>
                </a:lnTo>
                <a:cubicBezTo>
                  <a:pt x="1543828" y="241010"/>
                  <a:pt x="1572098" y="216189"/>
                  <a:pt x="1582615" y="184638"/>
                </a:cubicBezTo>
                <a:cubicBezTo>
                  <a:pt x="1603542" y="121860"/>
                  <a:pt x="1589918" y="147307"/>
                  <a:pt x="1617785" y="105508"/>
                </a:cubicBezTo>
                <a:cubicBezTo>
                  <a:pt x="1620716" y="96716"/>
                  <a:pt x="1621436" y="86842"/>
                  <a:pt x="1626577" y="79131"/>
                </a:cubicBezTo>
                <a:cubicBezTo>
                  <a:pt x="1633474" y="68785"/>
                  <a:pt x="1643139" y="60388"/>
                  <a:pt x="1652954" y="52754"/>
                </a:cubicBezTo>
                <a:cubicBezTo>
                  <a:pt x="1724098" y="-2580"/>
                  <a:pt x="1708873" y="17342"/>
                  <a:pt x="1820008" y="8792"/>
                </a:cubicBezTo>
                <a:cubicBezTo>
                  <a:pt x="1831731" y="5861"/>
                  <a:pt x="1843093" y="0"/>
                  <a:pt x="1855177" y="0"/>
                </a:cubicBezTo>
                <a:cubicBezTo>
                  <a:pt x="1904889" y="0"/>
                  <a:pt x="1914797" y="5219"/>
                  <a:pt x="1951892" y="17585"/>
                </a:cubicBezTo>
                <a:cubicBezTo>
                  <a:pt x="1957754" y="26377"/>
                  <a:pt x="1965185" y="34306"/>
                  <a:pt x="1969477" y="43962"/>
                </a:cubicBezTo>
                <a:cubicBezTo>
                  <a:pt x="1983406" y="75300"/>
                  <a:pt x="1980770" y="99216"/>
                  <a:pt x="2004646" y="123092"/>
                </a:cubicBezTo>
                <a:cubicBezTo>
                  <a:pt x="2012118" y="130564"/>
                  <a:pt x="2022231" y="134815"/>
                  <a:pt x="2031023" y="140677"/>
                </a:cubicBezTo>
                <a:cubicBezTo>
                  <a:pt x="2051538" y="137746"/>
                  <a:pt x="2072719" y="137840"/>
                  <a:pt x="2092569" y="131885"/>
                </a:cubicBezTo>
                <a:cubicBezTo>
                  <a:pt x="2196321" y="100759"/>
                  <a:pt x="2047822" y="125009"/>
                  <a:pt x="2145323" y="105508"/>
                </a:cubicBezTo>
                <a:cubicBezTo>
                  <a:pt x="2165644" y="101444"/>
                  <a:pt x="2186354" y="99646"/>
                  <a:pt x="2206869" y="96715"/>
                </a:cubicBezTo>
                <a:cubicBezTo>
                  <a:pt x="2212731" y="87923"/>
                  <a:pt x="2216982" y="77810"/>
                  <a:pt x="2224454" y="70338"/>
                </a:cubicBezTo>
                <a:cubicBezTo>
                  <a:pt x="2231926" y="62866"/>
                  <a:pt x="2240469" y="50681"/>
                  <a:pt x="2250831" y="52754"/>
                </a:cubicBezTo>
                <a:cubicBezTo>
                  <a:pt x="2261193" y="54827"/>
                  <a:pt x="2263689" y="69680"/>
                  <a:pt x="2268415" y="79131"/>
                </a:cubicBezTo>
                <a:cubicBezTo>
                  <a:pt x="2284448" y="111197"/>
                  <a:pt x="2270799" y="130543"/>
                  <a:pt x="2312377" y="158262"/>
                </a:cubicBezTo>
                <a:lnTo>
                  <a:pt x="2365131" y="193431"/>
                </a:lnTo>
                <a:lnTo>
                  <a:pt x="2391508" y="211015"/>
                </a:lnTo>
                <a:cubicBezTo>
                  <a:pt x="2397369" y="219807"/>
                  <a:pt x="2401620" y="229920"/>
                  <a:pt x="2409092" y="237392"/>
                </a:cubicBezTo>
                <a:cubicBezTo>
                  <a:pt x="2444994" y="273295"/>
                  <a:pt x="2445725" y="232995"/>
                  <a:pt x="2470638" y="307731"/>
                </a:cubicBezTo>
                <a:cubicBezTo>
                  <a:pt x="2477466" y="328214"/>
                  <a:pt x="2497826" y="404715"/>
                  <a:pt x="2523392" y="413238"/>
                </a:cubicBezTo>
                <a:lnTo>
                  <a:pt x="2549769" y="422031"/>
                </a:lnTo>
                <a:cubicBezTo>
                  <a:pt x="2565246" y="468457"/>
                  <a:pt x="2553421" y="440697"/>
                  <a:pt x="2593731" y="501162"/>
                </a:cubicBezTo>
                <a:lnTo>
                  <a:pt x="2628900" y="553915"/>
                </a:lnTo>
                <a:lnTo>
                  <a:pt x="2628900" y="545123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3E947AB-B228-A049-A267-AE1DC42522EE}"/>
              </a:ext>
            </a:extLst>
          </p:cNvPr>
          <p:cNvSpPr txBox="1"/>
          <p:nvPr/>
        </p:nvSpPr>
        <p:spPr>
          <a:xfrm>
            <a:off x="122435" y="6503063"/>
            <a:ext cx="33186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hlinkClick r:id="rId22"/>
              </a:rPr>
              <a:t>https://</a:t>
            </a:r>
            <a:r>
              <a:rPr lang="en-US" sz="1200" dirty="0" err="1">
                <a:hlinkClick r:id="rId22"/>
              </a:rPr>
              <a:t>www.youtube.com</a:t>
            </a:r>
            <a:r>
              <a:rPr lang="en-US" sz="1200" dirty="0">
                <a:hlinkClick r:id="rId22"/>
              </a:rPr>
              <a:t>/</a:t>
            </a:r>
            <a:r>
              <a:rPr lang="en-US" sz="1200" dirty="0" err="1">
                <a:hlinkClick r:id="rId22"/>
              </a:rPr>
              <a:t>watch?v</a:t>
            </a:r>
            <a:r>
              <a:rPr lang="en-US" sz="1200" dirty="0">
                <a:hlinkClick r:id="rId22"/>
              </a:rPr>
              <a:t>=YAlJCEDH2uY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19555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95F74-8270-9048-AB27-26CD1848C9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Central Limit Theorem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0805F7B-2B2F-A74B-A58B-E597BA10D093}"/>
              </a:ext>
            </a:extLst>
          </p:cNvPr>
          <p:cNvSpPr txBox="1"/>
          <p:nvPr/>
        </p:nvSpPr>
        <p:spPr>
          <a:xfrm>
            <a:off x="5859464" y="376532"/>
            <a:ext cx="56094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Normal-</a:t>
            </a:r>
            <a:r>
              <a:rPr lang="en-US" b="1" dirty="0" err="1"/>
              <a:t>ish</a:t>
            </a:r>
            <a:r>
              <a:rPr lang="en-US" b="1" dirty="0"/>
              <a:t> distributions are everywhere. </a:t>
            </a:r>
            <a:r>
              <a:rPr lang="en-US" dirty="0"/>
              <a:t>Consider a complicated biological processes where the parameter that you measure results from the average of multiple underlying processes. By the central limit theorem we might expect our measurements to have a normal distribution even if the underlying processes do not.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ACD3D40-CF06-2749-AE96-EB98D360A635}"/>
              </a:ext>
            </a:extLst>
          </p:cNvPr>
          <p:cNvCxnSpPr/>
          <p:nvPr/>
        </p:nvCxnSpPr>
        <p:spPr>
          <a:xfrm>
            <a:off x="327158" y="4683955"/>
            <a:ext cx="267217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EE941CD-0A99-184B-915E-7D4BD0F0FDE5}"/>
                  </a:ext>
                </a:extLst>
              </p:cNvPr>
              <p:cNvSpPr txBox="1"/>
              <p:nvPr/>
            </p:nvSpPr>
            <p:spPr>
              <a:xfrm>
                <a:off x="383463" y="4785800"/>
                <a:ext cx="2477443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1"/>
                    </a:solidFill>
                  </a:rPr>
                  <a:t>Some population distribution with mean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and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EE941CD-0A99-184B-915E-7D4BD0F0FD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463" y="4785800"/>
                <a:ext cx="2477443" cy="923330"/>
              </a:xfrm>
              <a:prstGeom prst="rect">
                <a:avLst/>
              </a:prstGeom>
              <a:blipFill>
                <a:blip r:embed="rId2"/>
                <a:stretch>
                  <a:fillRect l="-2041" t="-2703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52">
            <a:extLst>
              <a:ext uri="{FF2B5EF4-FFF2-40B4-BE49-F238E27FC236}">
                <a16:creationId xmlns:a16="http://schemas.microsoft.com/office/drawing/2014/main" id="{BF489A3E-D95D-B845-8EC0-1A0114D4A5AB}"/>
              </a:ext>
            </a:extLst>
          </p:cNvPr>
          <p:cNvSpPr/>
          <p:nvPr/>
        </p:nvSpPr>
        <p:spPr>
          <a:xfrm>
            <a:off x="390616" y="1100831"/>
            <a:ext cx="2672179" cy="231707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E25D399-84C7-6E4A-B038-0E37852619BB}"/>
              </a:ext>
            </a:extLst>
          </p:cNvPr>
          <p:cNvSpPr/>
          <p:nvPr/>
        </p:nvSpPr>
        <p:spPr>
          <a:xfrm>
            <a:off x="1877625" y="2867486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94EDDC9-B0AF-4649-A450-25BE0FE37E7D}"/>
              </a:ext>
            </a:extLst>
          </p:cNvPr>
          <p:cNvSpPr/>
          <p:nvPr/>
        </p:nvSpPr>
        <p:spPr>
          <a:xfrm>
            <a:off x="2066276" y="2931109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6A4801C-E12A-1045-860D-C22288187B3A}"/>
              </a:ext>
            </a:extLst>
          </p:cNvPr>
          <p:cNvSpPr/>
          <p:nvPr/>
        </p:nvSpPr>
        <p:spPr>
          <a:xfrm>
            <a:off x="1311671" y="2774023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087699A-8DDF-5C44-9478-E63B1B4AB2F0}"/>
                  </a:ext>
                </a:extLst>
              </p:cNvPr>
              <p:cNvSpPr/>
              <p:nvPr/>
            </p:nvSpPr>
            <p:spPr>
              <a:xfrm>
                <a:off x="1543973" y="1361241"/>
                <a:ext cx="377303" cy="28655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087699A-8DDF-5C44-9478-E63B1B4AB2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973" y="1361241"/>
                <a:ext cx="377303" cy="28655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57">
            <a:extLst>
              <a:ext uri="{FF2B5EF4-FFF2-40B4-BE49-F238E27FC236}">
                <a16:creationId xmlns:a16="http://schemas.microsoft.com/office/drawing/2014/main" id="{EBC0AFFF-777A-5543-B854-D6B2AFB36FF9}"/>
              </a:ext>
            </a:extLst>
          </p:cNvPr>
          <p:cNvSpPr/>
          <p:nvPr/>
        </p:nvSpPr>
        <p:spPr>
          <a:xfrm>
            <a:off x="2224962" y="2092909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BB2DD768-E55D-7A46-90C1-7A094DA665B0}"/>
              </a:ext>
            </a:extLst>
          </p:cNvPr>
          <p:cNvSpPr/>
          <p:nvPr/>
        </p:nvSpPr>
        <p:spPr>
          <a:xfrm>
            <a:off x="1109147" y="2273420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2EEB7DE-BF4F-B346-A598-7AAAF7157572}"/>
              </a:ext>
            </a:extLst>
          </p:cNvPr>
          <p:cNvSpPr/>
          <p:nvPr/>
        </p:nvSpPr>
        <p:spPr>
          <a:xfrm>
            <a:off x="1575780" y="2096729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D6A2B453-561F-C24C-A258-27661DB91C68}"/>
              </a:ext>
            </a:extLst>
          </p:cNvPr>
          <p:cNvSpPr/>
          <p:nvPr/>
        </p:nvSpPr>
        <p:spPr>
          <a:xfrm>
            <a:off x="2455226" y="2255667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3C4BA3CA-A007-4147-A9BB-BA9CA5970253}"/>
                  </a:ext>
                </a:extLst>
              </p:cNvPr>
              <p:cNvSpPr/>
              <p:nvPr/>
            </p:nvSpPr>
            <p:spPr>
              <a:xfrm>
                <a:off x="965161" y="2087979"/>
                <a:ext cx="377303" cy="28655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3C4BA3CA-A007-4147-A9BB-BA9CA59702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161" y="2087979"/>
                <a:ext cx="377303" cy="286555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58CCC5B9-4266-7548-A06E-9EF82DFF1416}"/>
                  </a:ext>
                </a:extLst>
              </p:cNvPr>
              <p:cNvSpPr/>
              <p:nvPr/>
            </p:nvSpPr>
            <p:spPr>
              <a:xfrm>
                <a:off x="904781" y="1565428"/>
                <a:ext cx="377303" cy="286555"/>
              </a:xfrm>
              <a:prstGeom prst="ellipse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58CCC5B9-4266-7548-A06E-9EF82DFF14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781" y="1565428"/>
                <a:ext cx="377303" cy="286555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Oval 63">
            <a:extLst>
              <a:ext uri="{FF2B5EF4-FFF2-40B4-BE49-F238E27FC236}">
                <a16:creationId xmlns:a16="http://schemas.microsoft.com/office/drawing/2014/main" id="{CA5635AD-68A9-E84A-8A40-B79862A85BFF}"/>
              </a:ext>
            </a:extLst>
          </p:cNvPr>
          <p:cNvSpPr/>
          <p:nvPr/>
        </p:nvSpPr>
        <p:spPr>
          <a:xfrm>
            <a:off x="1970101" y="1787369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02B69AA-9991-784E-8603-3BFDD0B45E16}"/>
              </a:ext>
            </a:extLst>
          </p:cNvPr>
          <p:cNvSpPr/>
          <p:nvPr/>
        </p:nvSpPr>
        <p:spPr>
          <a:xfrm>
            <a:off x="2538272" y="1734103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D75E8399-22A8-4742-BBEB-9EADBC6DF94E}"/>
              </a:ext>
            </a:extLst>
          </p:cNvPr>
          <p:cNvSpPr/>
          <p:nvPr/>
        </p:nvSpPr>
        <p:spPr>
          <a:xfrm>
            <a:off x="745717" y="2724208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FA7FE8E-D00F-CA4A-B2E4-EEB35DF47236}"/>
              </a:ext>
            </a:extLst>
          </p:cNvPr>
          <p:cNvSpPr/>
          <p:nvPr/>
        </p:nvSpPr>
        <p:spPr>
          <a:xfrm>
            <a:off x="2339079" y="1495557"/>
            <a:ext cx="377303" cy="28655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30CF534-A7F4-1B4C-BD07-B3FA3571AC14}"/>
              </a:ext>
            </a:extLst>
          </p:cNvPr>
          <p:cNvGrpSpPr/>
          <p:nvPr/>
        </p:nvGrpSpPr>
        <p:grpSpPr>
          <a:xfrm>
            <a:off x="3728989" y="1173983"/>
            <a:ext cx="1509073" cy="369332"/>
            <a:chOff x="3733798" y="1173983"/>
            <a:chExt cx="1509073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ED513D87-E325-634E-98F7-9454DE2F275C}"/>
                    </a:ext>
                  </a:extLst>
                </p:cNvPr>
                <p:cNvSpPr/>
                <p:nvPr/>
              </p:nvSpPr>
              <p:spPr>
                <a:xfrm>
                  <a:off x="3733798" y="1215372"/>
                  <a:ext cx="377303" cy="286555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ED513D87-E325-634E-98F7-9454DE2F27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3798" y="1215372"/>
                  <a:ext cx="377303" cy="286555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rgbClr val="C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BF602C60-D316-0B4C-A770-0B1305D8A6F4}"/>
                    </a:ext>
                  </a:extLst>
                </p:cNvPr>
                <p:cNvSpPr txBox="1"/>
                <p:nvPr/>
              </p:nvSpPr>
              <p:spPr>
                <a:xfrm>
                  <a:off x="4782104" y="1173983"/>
                  <a:ext cx="4607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BF602C60-D316-0B4C-A770-0B1305D8A6F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2104" y="1173983"/>
                  <a:ext cx="460767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5AFC3327-54F8-B44A-9F7A-BAA425BAEE02}"/>
                </a:ext>
              </a:extLst>
            </p:cNvPr>
            <p:cNvCxnSpPr>
              <a:stCxn id="69" idx="6"/>
              <a:endCxn id="70" idx="1"/>
            </p:cNvCxnSpPr>
            <p:nvPr/>
          </p:nvCxnSpPr>
          <p:spPr>
            <a:xfrm flipV="1">
              <a:off x="4111101" y="1358649"/>
              <a:ext cx="671003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6EC498A-5A34-8F41-A189-7DF70DD6FCE7}"/>
              </a:ext>
            </a:extLst>
          </p:cNvPr>
          <p:cNvGrpSpPr/>
          <p:nvPr/>
        </p:nvGrpSpPr>
        <p:grpSpPr>
          <a:xfrm>
            <a:off x="3728989" y="1575723"/>
            <a:ext cx="1514395" cy="369332"/>
            <a:chOff x="3733798" y="1173983"/>
            <a:chExt cx="15143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1BDCCA86-CE45-3F46-B7D2-D43E80D2D213}"/>
                    </a:ext>
                  </a:extLst>
                </p:cNvPr>
                <p:cNvSpPr/>
                <p:nvPr/>
              </p:nvSpPr>
              <p:spPr>
                <a:xfrm>
                  <a:off x="3733798" y="1215372"/>
                  <a:ext cx="377303" cy="286555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1BDCCA86-CE45-3F46-B7D2-D43E80D2D2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3798" y="1215372"/>
                  <a:ext cx="377303" cy="286555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solidFill>
                    <a:srgbClr val="C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0DF8B849-0E80-1741-9BBC-737932769366}"/>
                    </a:ext>
                  </a:extLst>
                </p:cNvPr>
                <p:cNvSpPr txBox="1"/>
                <p:nvPr/>
              </p:nvSpPr>
              <p:spPr>
                <a:xfrm>
                  <a:off x="4782104" y="1173983"/>
                  <a:ext cx="46608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0DF8B849-0E80-1741-9BBC-7379327693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2104" y="1173983"/>
                  <a:ext cx="466089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CA547D4A-C98C-734E-9D1A-74D4ED36CCAA}"/>
                </a:ext>
              </a:extLst>
            </p:cNvPr>
            <p:cNvCxnSpPr>
              <a:stCxn id="73" idx="6"/>
              <a:endCxn id="74" idx="1"/>
            </p:cNvCxnSpPr>
            <p:nvPr/>
          </p:nvCxnSpPr>
          <p:spPr>
            <a:xfrm flipV="1">
              <a:off x="4111101" y="1358649"/>
              <a:ext cx="671003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ABF8645-81F9-4941-B785-587FB365A66F}"/>
              </a:ext>
            </a:extLst>
          </p:cNvPr>
          <p:cNvGrpSpPr/>
          <p:nvPr/>
        </p:nvGrpSpPr>
        <p:grpSpPr>
          <a:xfrm>
            <a:off x="3728989" y="1977463"/>
            <a:ext cx="1514395" cy="369332"/>
            <a:chOff x="3733798" y="1173983"/>
            <a:chExt cx="1514395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59983E9C-1E39-934C-8931-33D7E46691FD}"/>
                    </a:ext>
                  </a:extLst>
                </p:cNvPr>
                <p:cNvSpPr/>
                <p:nvPr/>
              </p:nvSpPr>
              <p:spPr>
                <a:xfrm>
                  <a:off x="3733798" y="1215372"/>
                  <a:ext cx="377303" cy="286555"/>
                </a:xfrm>
                <a:prstGeom prst="ellipse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59983E9C-1E39-934C-8931-33D7E46691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3798" y="1215372"/>
                  <a:ext cx="377303" cy="286555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rgbClr val="C00000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3A2F5F2-8319-734A-8D9A-ACC0C4408813}"/>
                    </a:ext>
                  </a:extLst>
                </p:cNvPr>
                <p:cNvSpPr txBox="1"/>
                <p:nvPr/>
              </p:nvSpPr>
              <p:spPr>
                <a:xfrm>
                  <a:off x="4782104" y="1173983"/>
                  <a:ext cx="46608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F3A2F5F2-8319-734A-8D9A-ACC0C44088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2104" y="1173983"/>
                  <a:ext cx="466089" cy="369332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2544DC85-3CF1-1E42-953B-2B36306AF8B4}"/>
                </a:ext>
              </a:extLst>
            </p:cNvPr>
            <p:cNvCxnSpPr>
              <a:stCxn id="77" idx="6"/>
              <a:endCxn id="78" idx="1"/>
            </p:cNvCxnSpPr>
            <p:nvPr/>
          </p:nvCxnSpPr>
          <p:spPr>
            <a:xfrm flipV="1">
              <a:off x="4111101" y="1358649"/>
              <a:ext cx="671003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5DC7C892-50D7-394C-B289-BC1A895F89FA}"/>
              </a:ext>
            </a:extLst>
          </p:cNvPr>
          <p:cNvSpPr txBox="1"/>
          <p:nvPr/>
        </p:nvSpPr>
        <p:spPr>
          <a:xfrm>
            <a:off x="4304655" y="2273420"/>
            <a:ext cx="2423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A125647-9B14-CD47-846B-ADF1A02110C7}"/>
                  </a:ext>
                </a:extLst>
              </p:cNvPr>
              <p:cNvSpPr txBox="1"/>
              <p:nvPr/>
            </p:nvSpPr>
            <p:spPr>
              <a:xfrm>
                <a:off x="417698" y="1974012"/>
                <a:ext cx="4115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7A125647-9B14-CD47-846B-ADF1A02110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98" y="1974012"/>
                <a:ext cx="41152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755B7672-99C7-F444-86F2-0A745E870CEE}"/>
              </a:ext>
            </a:extLst>
          </p:cNvPr>
          <p:cNvGrpSpPr/>
          <p:nvPr/>
        </p:nvGrpSpPr>
        <p:grpSpPr>
          <a:xfrm>
            <a:off x="3062793" y="2293525"/>
            <a:ext cx="8556216" cy="4298432"/>
            <a:chOff x="3062793" y="2293525"/>
            <a:chExt cx="8556216" cy="4298432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653AE98-B8B3-D24D-87EB-20489A1154FD}"/>
                </a:ext>
              </a:extLst>
            </p:cNvPr>
            <p:cNvGrpSpPr/>
            <p:nvPr/>
          </p:nvGrpSpPr>
          <p:grpSpPr>
            <a:xfrm>
              <a:off x="3062793" y="2293525"/>
              <a:ext cx="8556216" cy="4298432"/>
              <a:chOff x="3062793" y="2364549"/>
              <a:chExt cx="8556216" cy="4298432"/>
            </a:xfrm>
          </p:grpSpPr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C8192A31-D9B9-0245-A9EB-A3BEF983D0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b="9425"/>
              <a:stretch/>
            </p:blipFill>
            <p:spPr>
              <a:xfrm>
                <a:off x="3062793" y="2364549"/>
                <a:ext cx="8556216" cy="3688904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FD27B96-E65F-704D-A1B9-503F49F8E825}"/>
                      </a:ext>
                    </a:extLst>
                  </p:cNvPr>
                  <p:cNvSpPr txBox="1"/>
                  <p:nvPr/>
                </p:nvSpPr>
                <p:spPr>
                  <a:xfrm>
                    <a:off x="10868913" y="5806363"/>
                    <a:ext cx="386388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̅"/>
                              <m:ctrlPr>
                                <a:rPr lang="en-US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oMath>
                      </m:oMathPara>
                    </a14:m>
                    <a:endParaRPr lang="en-US" sz="2000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FD27B96-E65F-704D-A1B9-503F49F8E82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68913" y="5806363"/>
                    <a:ext cx="386388" cy="400110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6DC520E1-AED6-D246-942F-748B01BEDD44}"/>
                      </a:ext>
                    </a:extLst>
                  </p:cNvPr>
                  <p:cNvSpPr txBox="1"/>
                  <p:nvPr/>
                </p:nvSpPr>
                <p:spPr>
                  <a:xfrm>
                    <a:off x="7162136" y="5963503"/>
                    <a:ext cx="357529" cy="40011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oMath>
                      </m:oMathPara>
                    </a14:m>
                    <a:endParaRPr lang="en-US" sz="2000" dirty="0">
                      <a:solidFill>
                        <a:schemeClr val="accent6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6DC520E1-AED6-D246-942F-748B01BEDD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62136" y="5963503"/>
                    <a:ext cx="357529" cy="400110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b="-62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03B04A03-172E-664B-8392-3A0369ACCB5E}"/>
                      </a:ext>
                    </a:extLst>
                  </p:cNvPr>
                  <p:cNvSpPr txBox="1"/>
                  <p:nvPr/>
                </p:nvSpPr>
                <p:spPr>
                  <a:xfrm>
                    <a:off x="5690587" y="5960805"/>
                    <a:ext cx="1269507" cy="67685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oMath>
                      </m:oMathPara>
                    </a14:m>
                    <a:endParaRPr lang="en-US" sz="20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03B04A03-172E-664B-8392-3A0369ACCB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90587" y="5960805"/>
                    <a:ext cx="1269507" cy="67685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FC5D26E6-F8EA-DC46-BF75-B2AD6C790A27}"/>
                  </a:ext>
                </a:extLst>
              </p:cNvPr>
              <p:cNvSpPr/>
              <p:nvPr/>
            </p:nvSpPr>
            <p:spPr>
              <a:xfrm>
                <a:off x="6808066" y="5655076"/>
                <a:ext cx="143150" cy="15128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58A58087-A619-0B4C-9935-5C15CA6E3829}"/>
                  </a:ext>
                </a:extLst>
              </p:cNvPr>
              <p:cNvSpPr/>
              <p:nvPr/>
            </p:nvSpPr>
            <p:spPr>
              <a:xfrm>
                <a:off x="7448090" y="5655076"/>
                <a:ext cx="143150" cy="15128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8B7F69C-79FB-DA4B-A276-068958AD47C6}"/>
                  </a:ext>
                </a:extLst>
              </p:cNvPr>
              <p:cNvSpPr/>
              <p:nvPr/>
            </p:nvSpPr>
            <p:spPr>
              <a:xfrm>
                <a:off x="8746177" y="5645225"/>
                <a:ext cx="143150" cy="151287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698C7D36-2567-B548-9A38-96B065EE4028}"/>
                      </a:ext>
                    </a:extLst>
                  </p:cNvPr>
                  <p:cNvSpPr txBox="1"/>
                  <p:nvPr/>
                </p:nvSpPr>
                <p:spPr>
                  <a:xfrm>
                    <a:off x="6649257" y="5258708"/>
                    <a:ext cx="46076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49" name="TextBox 48">
                    <a:extLst>
                      <a:ext uri="{FF2B5EF4-FFF2-40B4-BE49-F238E27FC236}">
                        <a16:creationId xmlns:a16="http://schemas.microsoft.com/office/drawing/2014/main" id="{698C7D36-2567-B548-9A38-96B065EE402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649257" y="5258708"/>
                    <a:ext cx="460767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48B4C049-99A0-5946-BC60-3D76DBE9969C}"/>
                      </a:ext>
                    </a:extLst>
                  </p:cNvPr>
                  <p:cNvSpPr txBox="1"/>
                  <p:nvPr/>
                </p:nvSpPr>
                <p:spPr>
                  <a:xfrm>
                    <a:off x="7311911" y="5276867"/>
                    <a:ext cx="46608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48B4C049-99A0-5946-BC60-3D76DBE996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11911" y="5276867"/>
                    <a:ext cx="466089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0275B084-2FBE-ED48-8CD7-3EF4876808C0}"/>
                      </a:ext>
                    </a:extLst>
                  </p:cNvPr>
                  <p:cNvSpPr txBox="1"/>
                  <p:nvPr/>
                </p:nvSpPr>
                <p:spPr>
                  <a:xfrm>
                    <a:off x="8601664" y="5285744"/>
                    <a:ext cx="46608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̅"/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0275B084-2FBE-ED48-8CD7-3EF4876808C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601664" y="5285744"/>
                    <a:ext cx="466089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B7169EBA-15E5-2642-B421-DF2A024E73EF}"/>
                      </a:ext>
                    </a:extLst>
                  </p:cNvPr>
                  <p:cNvSpPr txBox="1"/>
                  <p:nvPr/>
                </p:nvSpPr>
                <p:spPr>
                  <a:xfrm>
                    <a:off x="7740975" y="5986129"/>
                    <a:ext cx="1269507" cy="67685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00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0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0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000" b="0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sz="2000" b="0" i="1" dirty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oMath>
                      </m:oMathPara>
                    </a14:m>
                    <a:endParaRPr lang="en-US" sz="20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B7169EBA-15E5-2642-B421-DF2A024E73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740975" y="5986129"/>
                    <a:ext cx="1269507" cy="676852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748054A-39FE-6A42-97E1-0EB29BD33D17}"/>
                </a:ext>
              </a:extLst>
            </p:cNvPr>
            <p:cNvCxnSpPr/>
            <p:nvPr/>
          </p:nvCxnSpPr>
          <p:spPr>
            <a:xfrm flipH="1">
              <a:off x="7311911" y="3734043"/>
              <a:ext cx="1050854" cy="0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4DAEF26F-F445-744F-AAC6-448AEDDC61EB}"/>
                    </a:ext>
                  </a:extLst>
                </p:cNvPr>
                <p:cNvSpPr txBox="1"/>
                <p:nvPr/>
              </p:nvSpPr>
              <p:spPr>
                <a:xfrm>
                  <a:off x="8325670" y="2806313"/>
                  <a:ext cx="2929631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standard error of distribution of sample means </a:t>
                  </a:r>
                  <a14:m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𝑆𝐸𝑀</m:t>
                      </m:r>
                      <m:r>
                        <a:rPr lang="en-US" sz="1400" i="1" dirty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1400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400" i="1" dirty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a14:m>
                  <a:r>
                    <a:rPr lang="en-US" sz="1400" dirty="0"/>
                    <a:t> </a:t>
                  </a:r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4DAEF26F-F445-744F-AAC6-448AEDDC61E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25670" y="2806313"/>
                  <a:ext cx="2929631" cy="523220"/>
                </a:xfrm>
                <a:prstGeom prst="rect">
                  <a:avLst/>
                </a:prstGeom>
                <a:blipFill>
                  <a:blip r:embed="rId21"/>
                  <a:stretch>
                    <a:fillRect l="-433" t="-21429" b="-9761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9821F7A6-2829-8142-93A8-0974A738EDAB}"/>
                </a:ext>
              </a:extLst>
            </p:cNvPr>
            <p:cNvCxnSpPr>
              <a:stCxn id="83" idx="1"/>
            </p:cNvCxnSpPr>
            <p:nvPr/>
          </p:nvCxnSpPr>
          <p:spPr>
            <a:xfrm flipH="1">
              <a:off x="7837338" y="3067923"/>
              <a:ext cx="488332" cy="6037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Freeform 86">
            <a:extLst>
              <a:ext uri="{FF2B5EF4-FFF2-40B4-BE49-F238E27FC236}">
                <a16:creationId xmlns:a16="http://schemas.microsoft.com/office/drawing/2014/main" id="{F8B8BE3B-2AE2-9847-8E2D-92D1AA7FAE1C}"/>
              </a:ext>
            </a:extLst>
          </p:cNvPr>
          <p:cNvSpPr/>
          <p:nvPr/>
        </p:nvSpPr>
        <p:spPr>
          <a:xfrm>
            <a:off x="342900" y="4114800"/>
            <a:ext cx="2628900" cy="562708"/>
          </a:xfrm>
          <a:custGeom>
            <a:avLst/>
            <a:gdLst>
              <a:gd name="connsiteX0" fmla="*/ 0 w 2628900"/>
              <a:gd name="connsiteY0" fmla="*/ 562708 h 562708"/>
              <a:gd name="connsiteX1" fmla="*/ 70338 w 2628900"/>
              <a:gd name="connsiteY1" fmla="*/ 553915 h 562708"/>
              <a:gd name="connsiteX2" fmla="*/ 114300 w 2628900"/>
              <a:gd name="connsiteY2" fmla="*/ 509954 h 562708"/>
              <a:gd name="connsiteX3" fmla="*/ 140677 w 2628900"/>
              <a:gd name="connsiteY3" fmla="*/ 492369 h 562708"/>
              <a:gd name="connsiteX4" fmla="*/ 184638 w 2628900"/>
              <a:gd name="connsiteY4" fmla="*/ 448408 h 562708"/>
              <a:gd name="connsiteX5" fmla="*/ 211015 w 2628900"/>
              <a:gd name="connsiteY5" fmla="*/ 422031 h 562708"/>
              <a:gd name="connsiteX6" fmla="*/ 263769 w 2628900"/>
              <a:gd name="connsiteY6" fmla="*/ 386862 h 562708"/>
              <a:gd name="connsiteX7" fmla="*/ 307731 w 2628900"/>
              <a:gd name="connsiteY7" fmla="*/ 395654 h 562708"/>
              <a:gd name="connsiteX8" fmla="*/ 334108 w 2628900"/>
              <a:gd name="connsiteY8" fmla="*/ 413238 h 562708"/>
              <a:gd name="connsiteX9" fmla="*/ 360485 w 2628900"/>
              <a:gd name="connsiteY9" fmla="*/ 422031 h 562708"/>
              <a:gd name="connsiteX10" fmla="*/ 413238 w 2628900"/>
              <a:gd name="connsiteY10" fmla="*/ 413238 h 562708"/>
              <a:gd name="connsiteX11" fmla="*/ 465992 w 2628900"/>
              <a:gd name="connsiteY11" fmla="*/ 395654 h 562708"/>
              <a:gd name="connsiteX12" fmla="*/ 545123 w 2628900"/>
              <a:gd name="connsiteY12" fmla="*/ 342900 h 562708"/>
              <a:gd name="connsiteX13" fmla="*/ 571500 w 2628900"/>
              <a:gd name="connsiteY13" fmla="*/ 325315 h 562708"/>
              <a:gd name="connsiteX14" fmla="*/ 597877 w 2628900"/>
              <a:gd name="connsiteY14" fmla="*/ 298938 h 562708"/>
              <a:gd name="connsiteX15" fmla="*/ 624254 w 2628900"/>
              <a:gd name="connsiteY15" fmla="*/ 290146 h 562708"/>
              <a:gd name="connsiteX16" fmla="*/ 703385 w 2628900"/>
              <a:gd name="connsiteY16" fmla="*/ 246185 h 562708"/>
              <a:gd name="connsiteX17" fmla="*/ 782515 w 2628900"/>
              <a:gd name="connsiteY17" fmla="*/ 184638 h 562708"/>
              <a:gd name="connsiteX18" fmla="*/ 808892 w 2628900"/>
              <a:gd name="connsiteY18" fmla="*/ 175846 h 562708"/>
              <a:gd name="connsiteX19" fmla="*/ 870438 w 2628900"/>
              <a:gd name="connsiteY19" fmla="*/ 193431 h 562708"/>
              <a:gd name="connsiteX20" fmla="*/ 923192 w 2628900"/>
              <a:gd name="connsiteY20" fmla="*/ 219808 h 562708"/>
              <a:gd name="connsiteX21" fmla="*/ 958362 w 2628900"/>
              <a:gd name="connsiteY21" fmla="*/ 211015 h 562708"/>
              <a:gd name="connsiteX22" fmla="*/ 984738 w 2628900"/>
              <a:gd name="connsiteY22" fmla="*/ 193431 h 562708"/>
              <a:gd name="connsiteX23" fmla="*/ 1011115 w 2628900"/>
              <a:gd name="connsiteY23" fmla="*/ 184638 h 562708"/>
              <a:gd name="connsiteX24" fmla="*/ 1072662 w 2628900"/>
              <a:gd name="connsiteY24" fmla="*/ 202223 h 562708"/>
              <a:gd name="connsiteX25" fmla="*/ 1099038 w 2628900"/>
              <a:gd name="connsiteY25" fmla="*/ 228600 h 562708"/>
              <a:gd name="connsiteX26" fmla="*/ 1151792 w 2628900"/>
              <a:gd name="connsiteY26" fmla="*/ 263769 h 562708"/>
              <a:gd name="connsiteX27" fmla="*/ 1169377 w 2628900"/>
              <a:gd name="connsiteY27" fmla="*/ 290146 h 562708"/>
              <a:gd name="connsiteX28" fmla="*/ 1222131 w 2628900"/>
              <a:gd name="connsiteY28" fmla="*/ 316523 h 562708"/>
              <a:gd name="connsiteX29" fmla="*/ 1274885 w 2628900"/>
              <a:gd name="connsiteY29" fmla="*/ 307731 h 562708"/>
              <a:gd name="connsiteX30" fmla="*/ 1327638 w 2628900"/>
              <a:gd name="connsiteY30" fmla="*/ 272562 h 562708"/>
              <a:gd name="connsiteX31" fmla="*/ 1354015 w 2628900"/>
              <a:gd name="connsiteY31" fmla="*/ 254977 h 562708"/>
              <a:gd name="connsiteX32" fmla="*/ 1441938 w 2628900"/>
              <a:gd name="connsiteY32" fmla="*/ 237392 h 562708"/>
              <a:gd name="connsiteX33" fmla="*/ 1494692 w 2628900"/>
              <a:gd name="connsiteY33" fmla="*/ 254977 h 562708"/>
              <a:gd name="connsiteX34" fmla="*/ 1521069 w 2628900"/>
              <a:gd name="connsiteY34" fmla="*/ 263769 h 562708"/>
              <a:gd name="connsiteX35" fmla="*/ 1582615 w 2628900"/>
              <a:gd name="connsiteY35" fmla="*/ 184638 h 562708"/>
              <a:gd name="connsiteX36" fmla="*/ 1617785 w 2628900"/>
              <a:gd name="connsiteY36" fmla="*/ 105508 h 562708"/>
              <a:gd name="connsiteX37" fmla="*/ 1626577 w 2628900"/>
              <a:gd name="connsiteY37" fmla="*/ 79131 h 562708"/>
              <a:gd name="connsiteX38" fmla="*/ 1652954 w 2628900"/>
              <a:gd name="connsiteY38" fmla="*/ 52754 h 562708"/>
              <a:gd name="connsiteX39" fmla="*/ 1820008 w 2628900"/>
              <a:gd name="connsiteY39" fmla="*/ 8792 h 562708"/>
              <a:gd name="connsiteX40" fmla="*/ 1855177 w 2628900"/>
              <a:gd name="connsiteY40" fmla="*/ 0 h 562708"/>
              <a:gd name="connsiteX41" fmla="*/ 1951892 w 2628900"/>
              <a:gd name="connsiteY41" fmla="*/ 17585 h 562708"/>
              <a:gd name="connsiteX42" fmla="*/ 1969477 w 2628900"/>
              <a:gd name="connsiteY42" fmla="*/ 43962 h 562708"/>
              <a:gd name="connsiteX43" fmla="*/ 2004646 w 2628900"/>
              <a:gd name="connsiteY43" fmla="*/ 123092 h 562708"/>
              <a:gd name="connsiteX44" fmla="*/ 2031023 w 2628900"/>
              <a:gd name="connsiteY44" fmla="*/ 140677 h 562708"/>
              <a:gd name="connsiteX45" fmla="*/ 2092569 w 2628900"/>
              <a:gd name="connsiteY45" fmla="*/ 131885 h 562708"/>
              <a:gd name="connsiteX46" fmla="*/ 2145323 w 2628900"/>
              <a:gd name="connsiteY46" fmla="*/ 105508 h 562708"/>
              <a:gd name="connsiteX47" fmla="*/ 2206869 w 2628900"/>
              <a:gd name="connsiteY47" fmla="*/ 96715 h 562708"/>
              <a:gd name="connsiteX48" fmla="*/ 2224454 w 2628900"/>
              <a:gd name="connsiteY48" fmla="*/ 70338 h 562708"/>
              <a:gd name="connsiteX49" fmla="*/ 2250831 w 2628900"/>
              <a:gd name="connsiteY49" fmla="*/ 52754 h 562708"/>
              <a:gd name="connsiteX50" fmla="*/ 2268415 w 2628900"/>
              <a:gd name="connsiteY50" fmla="*/ 79131 h 562708"/>
              <a:gd name="connsiteX51" fmla="*/ 2312377 w 2628900"/>
              <a:gd name="connsiteY51" fmla="*/ 158262 h 562708"/>
              <a:gd name="connsiteX52" fmla="*/ 2365131 w 2628900"/>
              <a:gd name="connsiteY52" fmla="*/ 193431 h 562708"/>
              <a:gd name="connsiteX53" fmla="*/ 2391508 w 2628900"/>
              <a:gd name="connsiteY53" fmla="*/ 211015 h 562708"/>
              <a:gd name="connsiteX54" fmla="*/ 2409092 w 2628900"/>
              <a:gd name="connsiteY54" fmla="*/ 237392 h 562708"/>
              <a:gd name="connsiteX55" fmla="*/ 2470638 w 2628900"/>
              <a:gd name="connsiteY55" fmla="*/ 307731 h 562708"/>
              <a:gd name="connsiteX56" fmla="*/ 2523392 w 2628900"/>
              <a:gd name="connsiteY56" fmla="*/ 413238 h 562708"/>
              <a:gd name="connsiteX57" fmla="*/ 2549769 w 2628900"/>
              <a:gd name="connsiteY57" fmla="*/ 422031 h 562708"/>
              <a:gd name="connsiteX58" fmla="*/ 2593731 w 2628900"/>
              <a:gd name="connsiteY58" fmla="*/ 501162 h 562708"/>
              <a:gd name="connsiteX59" fmla="*/ 2628900 w 2628900"/>
              <a:gd name="connsiteY59" fmla="*/ 553915 h 562708"/>
              <a:gd name="connsiteX60" fmla="*/ 2628900 w 2628900"/>
              <a:gd name="connsiteY60" fmla="*/ 545123 h 562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628900" h="562708">
                <a:moveTo>
                  <a:pt x="0" y="562708"/>
                </a:moveTo>
                <a:cubicBezTo>
                  <a:pt x="23446" y="559777"/>
                  <a:pt x="47542" y="560132"/>
                  <a:pt x="70338" y="553915"/>
                </a:cubicBezTo>
                <a:cubicBezTo>
                  <a:pt x="102577" y="545122"/>
                  <a:pt x="93784" y="530470"/>
                  <a:pt x="114300" y="509954"/>
                </a:cubicBezTo>
                <a:cubicBezTo>
                  <a:pt x="121772" y="502482"/>
                  <a:pt x="131885" y="498231"/>
                  <a:pt x="140677" y="492369"/>
                </a:cubicBezTo>
                <a:cubicBezTo>
                  <a:pt x="172916" y="444011"/>
                  <a:pt x="140677" y="485042"/>
                  <a:pt x="184638" y="448408"/>
                </a:cubicBezTo>
                <a:cubicBezTo>
                  <a:pt x="194190" y="440448"/>
                  <a:pt x="201200" y="429665"/>
                  <a:pt x="211015" y="422031"/>
                </a:cubicBezTo>
                <a:cubicBezTo>
                  <a:pt x="227697" y="409056"/>
                  <a:pt x="263769" y="386862"/>
                  <a:pt x="263769" y="386862"/>
                </a:cubicBezTo>
                <a:cubicBezTo>
                  <a:pt x="278423" y="389793"/>
                  <a:pt x="293738" y="390407"/>
                  <a:pt x="307731" y="395654"/>
                </a:cubicBezTo>
                <a:cubicBezTo>
                  <a:pt x="317625" y="399364"/>
                  <a:pt x="324657" y="408512"/>
                  <a:pt x="334108" y="413238"/>
                </a:cubicBezTo>
                <a:cubicBezTo>
                  <a:pt x="342398" y="417383"/>
                  <a:pt x="351693" y="419100"/>
                  <a:pt x="360485" y="422031"/>
                </a:cubicBezTo>
                <a:cubicBezTo>
                  <a:pt x="378069" y="419100"/>
                  <a:pt x="395943" y="417562"/>
                  <a:pt x="413238" y="413238"/>
                </a:cubicBezTo>
                <a:cubicBezTo>
                  <a:pt x="431220" y="408742"/>
                  <a:pt x="465992" y="395654"/>
                  <a:pt x="465992" y="395654"/>
                </a:cubicBezTo>
                <a:lnTo>
                  <a:pt x="545123" y="342900"/>
                </a:lnTo>
                <a:cubicBezTo>
                  <a:pt x="553915" y="337038"/>
                  <a:pt x="564028" y="332787"/>
                  <a:pt x="571500" y="325315"/>
                </a:cubicBezTo>
                <a:cubicBezTo>
                  <a:pt x="580292" y="316523"/>
                  <a:pt x="587531" y="305835"/>
                  <a:pt x="597877" y="298938"/>
                </a:cubicBezTo>
                <a:cubicBezTo>
                  <a:pt x="605588" y="293797"/>
                  <a:pt x="616152" y="294647"/>
                  <a:pt x="624254" y="290146"/>
                </a:cubicBezTo>
                <a:cubicBezTo>
                  <a:pt x="714952" y="239759"/>
                  <a:pt x="643700" y="266079"/>
                  <a:pt x="703385" y="246185"/>
                </a:cubicBezTo>
                <a:cubicBezTo>
                  <a:pt x="726142" y="223428"/>
                  <a:pt x="750969" y="195153"/>
                  <a:pt x="782515" y="184638"/>
                </a:cubicBezTo>
                <a:lnTo>
                  <a:pt x="808892" y="175846"/>
                </a:lnTo>
                <a:cubicBezTo>
                  <a:pt x="820169" y="178665"/>
                  <a:pt x="857818" y="187121"/>
                  <a:pt x="870438" y="193431"/>
                </a:cubicBezTo>
                <a:cubicBezTo>
                  <a:pt x="938611" y="227518"/>
                  <a:pt x="856896" y="197708"/>
                  <a:pt x="923192" y="219808"/>
                </a:cubicBezTo>
                <a:cubicBezTo>
                  <a:pt x="934915" y="216877"/>
                  <a:pt x="947255" y="215775"/>
                  <a:pt x="958362" y="211015"/>
                </a:cubicBezTo>
                <a:cubicBezTo>
                  <a:pt x="968074" y="206853"/>
                  <a:pt x="975287" y="198157"/>
                  <a:pt x="984738" y="193431"/>
                </a:cubicBezTo>
                <a:cubicBezTo>
                  <a:pt x="993028" y="189286"/>
                  <a:pt x="1002323" y="187569"/>
                  <a:pt x="1011115" y="184638"/>
                </a:cubicBezTo>
                <a:cubicBezTo>
                  <a:pt x="1015801" y="185810"/>
                  <a:pt x="1065096" y="197179"/>
                  <a:pt x="1072662" y="202223"/>
                </a:cubicBezTo>
                <a:cubicBezTo>
                  <a:pt x="1083008" y="209120"/>
                  <a:pt x="1089223" y="220966"/>
                  <a:pt x="1099038" y="228600"/>
                </a:cubicBezTo>
                <a:cubicBezTo>
                  <a:pt x="1115720" y="241575"/>
                  <a:pt x="1151792" y="263769"/>
                  <a:pt x="1151792" y="263769"/>
                </a:cubicBezTo>
                <a:cubicBezTo>
                  <a:pt x="1157654" y="272561"/>
                  <a:pt x="1161905" y="282674"/>
                  <a:pt x="1169377" y="290146"/>
                </a:cubicBezTo>
                <a:cubicBezTo>
                  <a:pt x="1186422" y="307191"/>
                  <a:pt x="1200677" y="309372"/>
                  <a:pt x="1222131" y="316523"/>
                </a:cubicBezTo>
                <a:cubicBezTo>
                  <a:pt x="1239716" y="313592"/>
                  <a:pt x="1258429" y="314588"/>
                  <a:pt x="1274885" y="307731"/>
                </a:cubicBezTo>
                <a:cubicBezTo>
                  <a:pt x="1294393" y="299603"/>
                  <a:pt x="1310054" y="284285"/>
                  <a:pt x="1327638" y="272562"/>
                </a:cubicBezTo>
                <a:cubicBezTo>
                  <a:pt x="1336430" y="266700"/>
                  <a:pt x="1343990" y="258319"/>
                  <a:pt x="1354015" y="254977"/>
                </a:cubicBezTo>
                <a:cubicBezTo>
                  <a:pt x="1400052" y="239632"/>
                  <a:pt x="1371217" y="247496"/>
                  <a:pt x="1441938" y="237392"/>
                </a:cubicBezTo>
                <a:lnTo>
                  <a:pt x="1494692" y="254977"/>
                </a:lnTo>
                <a:lnTo>
                  <a:pt x="1521069" y="263769"/>
                </a:lnTo>
                <a:cubicBezTo>
                  <a:pt x="1543828" y="241010"/>
                  <a:pt x="1572098" y="216189"/>
                  <a:pt x="1582615" y="184638"/>
                </a:cubicBezTo>
                <a:cubicBezTo>
                  <a:pt x="1603542" y="121860"/>
                  <a:pt x="1589918" y="147307"/>
                  <a:pt x="1617785" y="105508"/>
                </a:cubicBezTo>
                <a:cubicBezTo>
                  <a:pt x="1620716" y="96716"/>
                  <a:pt x="1621436" y="86842"/>
                  <a:pt x="1626577" y="79131"/>
                </a:cubicBezTo>
                <a:cubicBezTo>
                  <a:pt x="1633474" y="68785"/>
                  <a:pt x="1643139" y="60388"/>
                  <a:pt x="1652954" y="52754"/>
                </a:cubicBezTo>
                <a:cubicBezTo>
                  <a:pt x="1724098" y="-2580"/>
                  <a:pt x="1708873" y="17342"/>
                  <a:pt x="1820008" y="8792"/>
                </a:cubicBezTo>
                <a:cubicBezTo>
                  <a:pt x="1831731" y="5861"/>
                  <a:pt x="1843093" y="0"/>
                  <a:pt x="1855177" y="0"/>
                </a:cubicBezTo>
                <a:cubicBezTo>
                  <a:pt x="1904889" y="0"/>
                  <a:pt x="1914797" y="5219"/>
                  <a:pt x="1951892" y="17585"/>
                </a:cubicBezTo>
                <a:cubicBezTo>
                  <a:pt x="1957754" y="26377"/>
                  <a:pt x="1965185" y="34306"/>
                  <a:pt x="1969477" y="43962"/>
                </a:cubicBezTo>
                <a:cubicBezTo>
                  <a:pt x="1983406" y="75300"/>
                  <a:pt x="1980770" y="99216"/>
                  <a:pt x="2004646" y="123092"/>
                </a:cubicBezTo>
                <a:cubicBezTo>
                  <a:pt x="2012118" y="130564"/>
                  <a:pt x="2022231" y="134815"/>
                  <a:pt x="2031023" y="140677"/>
                </a:cubicBezTo>
                <a:cubicBezTo>
                  <a:pt x="2051538" y="137746"/>
                  <a:pt x="2072719" y="137840"/>
                  <a:pt x="2092569" y="131885"/>
                </a:cubicBezTo>
                <a:cubicBezTo>
                  <a:pt x="2196321" y="100759"/>
                  <a:pt x="2047822" y="125009"/>
                  <a:pt x="2145323" y="105508"/>
                </a:cubicBezTo>
                <a:cubicBezTo>
                  <a:pt x="2165644" y="101444"/>
                  <a:pt x="2186354" y="99646"/>
                  <a:pt x="2206869" y="96715"/>
                </a:cubicBezTo>
                <a:cubicBezTo>
                  <a:pt x="2212731" y="87923"/>
                  <a:pt x="2216982" y="77810"/>
                  <a:pt x="2224454" y="70338"/>
                </a:cubicBezTo>
                <a:cubicBezTo>
                  <a:pt x="2231926" y="62866"/>
                  <a:pt x="2240469" y="50681"/>
                  <a:pt x="2250831" y="52754"/>
                </a:cubicBezTo>
                <a:cubicBezTo>
                  <a:pt x="2261193" y="54827"/>
                  <a:pt x="2263689" y="69680"/>
                  <a:pt x="2268415" y="79131"/>
                </a:cubicBezTo>
                <a:cubicBezTo>
                  <a:pt x="2284448" y="111197"/>
                  <a:pt x="2270799" y="130543"/>
                  <a:pt x="2312377" y="158262"/>
                </a:cubicBezTo>
                <a:lnTo>
                  <a:pt x="2365131" y="193431"/>
                </a:lnTo>
                <a:lnTo>
                  <a:pt x="2391508" y="211015"/>
                </a:lnTo>
                <a:cubicBezTo>
                  <a:pt x="2397369" y="219807"/>
                  <a:pt x="2401620" y="229920"/>
                  <a:pt x="2409092" y="237392"/>
                </a:cubicBezTo>
                <a:cubicBezTo>
                  <a:pt x="2444994" y="273295"/>
                  <a:pt x="2445725" y="232995"/>
                  <a:pt x="2470638" y="307731"/>
                </a:cubicBezTo>
                <a:cubicBezTo>
                  <a:pt x="2477466" y="328214"/>
                  <a:pt x="2497826" y="404715"/>
                  <a:pt x="2523392" y="413238"/>
                </a:cubicBezTo>
                <a:lnTo>
                  <a:pt x="2549769" y="422031"/>
                </a:lnTo>
                <a:cubicBezTo>
                  <a:pt x="2565246" y="468457"/>
                  <a:pt x="2553421" y="440697"/>
                  <a:pt x="2593731" y="501162"/>
                </a:cubicBezTo>
                <a:lnTo>
                  <a:pt x="2628900" y="553915"/>
                </a:lnTo>
                <a:lnTo>
                  <a:pt x="2628900" y="545123"/>
                </a:lnTo>
              </a:path>
            </a:pathLst>
          </a:cu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5698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95F74-8270-9048-AB27-26CD1848C9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Central Limit Theorem (CLT): A word of caution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4C2ED13-E5B1-C240-B987-0B96C5982BED}"/>
                  </a:ext>
                </a:extLst>
              </p:cNvPr>
              <p:cNvSpPr txBox="1"/>
              <p:nvPr/>
            </p:nvSpPr>
            <p:spPr>
              <a:xfrm>
                <a:off x="838200" y="913765"/>
                <a:ext cx="10654364" cy="19851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spcAft>
                    <a:spcPts val="600"/>
                  </a:spcAft>
                  <a:buFont typeface="Wingdings" pitchFamily="2" charset="2"/>
                  <a:buChar char="à"/>
                </a:pPr>
                <a:r>
                  <a:rPr lang="en-US" dirty="0">
                    <a:solidFill>
                      <a:srgbClr val="C00000"/>
                    </a:solidFill>
                  </a:rPr>
                  <a:t>CLT is true </a:t>
                </a:r>
                <a:r>
                  <a:rPr lang="en-US" b="1" i="1" dirty="0">
                    <a:solidFill>
                      <a:srgbClr val="C00000"/>
                    </a:solidFill>
                  </a:rPr>
                  <a:t>ONLY</a:t>
                </a:r>
                <a:r>
                  <a:rPr lang="en-US" dirty="0">
                    <a:solidFill>
                      <a:srgbClr val="C00000"/>
                    </a:solidFill>
                  </a:rPr>
                  <a:t> in the limit of large sample size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.</a:t>
                </a:r>
              </a:p>
              <a:p>
                <a:pPr marL="285750" indent="-285750">
                  <a:spcAft>
                    <a:spcPts val="600"/>
                  </a:spcAft>
                  <a:buFont typeface="Wingdings" pitchFamily="2" charset="2"/>
                  <a:buChar char="à"/>
                </a:pPr>
                <a:r>
                  <a:rPr lang="en-US" dirty="0">
                    <a:solidFill>
                      <a:srgbClr val="C00000"/>
                    </a:solidFill>
                  </a:rPr>
                  <a:t>The rub is that how large of an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is large enough depends on the underlying population distribution that you know nothing about.</a:t>
                </a:r>
              </a:p>
              <a:p>
                <a:pPr marL="285750" indent="-285750">
                  <a:spcAft>
                    <a:spcPts val="600"/>
                  </a:spcAft>
                  <a:buFont typeface="Wingdings" pitchFamily="2" charset="2"/>
                  <a:buChar char="à"/>
                </a:pPr>
                <a:r>
                  <a:rPr lang="en-US" dirty="0">
                    <a:solidFill>
                      <a:srgbClr val="C00000"/>
                    </a:solidFill>
                  </a:rPr>
                  <a:t>Usually you have just one sample of size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(i.e. your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 measured data points).</a:t>
                </a:r>
              </a:p>
              <a:p>
                <a:pPr marL="285750" indent="-285750">
                  <a:spcAft>
                    <a:spcPts val="600"/>
                  </a:spcAft>
                  <a:buFont typeface="Wingdings" pitchFamily="2" charset="2"/>
                  <a:buChar char="à"/>
                </a:pPr>
                <a:r>
                  <a:rPr lang="en-US" dirty="0">
                    <a:solidFill>
                      <a:srgbClr val="C00000"/>
                    </a:solidFill>
                  </a:rPr>
                  <a:t>With only one sample you can’t check to see if CLT holds, so typically it is simply assumed that the average of your sample data should obey CLT if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30</m:t>
                    </m:r>
                  </m:oMath>
                </a14:m>
                <a:r>
                  <a:rPr lang="en-US" dirty="0">
                    <a:solidFill>
                      <a:srgbClr val="C00000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D4C2ED13-E5B1-C240-B987-0B96C5982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913765"/>
                <a:ext cx="10654364" cy="1985159"/>
              </a:xfrm>
              <a:prstGeom prst="rect">
                <a:avLst/>
              </a:prstGeom>
              <a:blipFill>
                <a:blip r:embed="rId2"/>
                <a:stretch>
                  <a:fillRect l="-357" t="-1923"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8CCBD3-933E-8540-A6F5-59BBF5D92341}"/>
                  </a:ext>
                </a:extLst>
              </p:cNvPr>
              <p:cNvSpPr txBox="1"/>
              <p:nvPr/>
            </p:nvSpPr>
            <p:spPr>
              <a:xfrm>
                <a:off x="1771185" y="3504365"/>
                <a:ext cx="163923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 have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samples from some unknown distribution.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48CCBD3-933E-8540-A6F5-59BBF5D92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1185" y="3504365"/>
                <a:ext cx="1639230" cy="1200329"/>
              </a:xfrm>
              <a:prstGeom prst="rect">
                <a:avLst/>
              </a:prstGeom>
              <a:blipFill>
                <a:blip r:embed="rId3"/>
                <a:stretch>
                  <a:fillRect l="-2290" t="-3191" r="-3817" b="-74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TextBox 85">
            <a:extLst>
              <a:ext uri="{FF2B5EF4-FFF2-40B4-BE49-F238E27FC236}">
                <a16:creationId xmlns:a16="http://schemas.microsoft.com/office/drawing/2014/main" id="{0A399A2A-6935-9A4B-8734-43F1C4C51B28}"/>
              </a:ext>
            </a:extLst>
          </p:cNvPr>
          <p:cNvSpPr txBox="1"/>
          <p:nvPr/>
        </p:nvSpPr>
        <p:spPr>
          <a:xfrm>
            <a:off x="4897241" y="3504365"/>
            <a:ext cx="17275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 I have enough samples to use CLT?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A00DF31-3AF6-DA44-8B5D-689DE7871FF8}"/>
              </a:ext>
            </a:extLst>
          </p:cNvPr>
          <p:cNvSpPr txBox="1"/>
          <p:nvPr/>
        </p:nvSpPr>
        <p:spPr>
          <a:xfrm>
            <a:off x="8199861" y="3507257"/>
            <a:ext cx="23603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I need to know the distribution that the samples came from to know if I have enough samples.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B0EF607C-FB87-4D44-96DB-82790AA94CE7}"/>
              </a:ext>
            </a:extLst>
          </p:cNvPr>
          <p:cNvSpPr/>
          <p:nvPr/>
        </p:nvSpPr>
        <p:spPr>
          <a:xfrm>
            <a:off x="3696164" y="3652019"/>
            <a:ext cx="1003609" cy="3345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id="{36DD0AEC-0DDC-0F40-9890-3A66996BC9CD}"/>
              </a:ext>
            </a:extLst>
          </p:cNvPr>
          <p:cNvSpPr/>
          <p:nvPr/>
        </p:nvSpPr>
        <p:spPr>
          <a:xfrm>
            <a:off x="6910502" y="3652018"/>
            <a:ext cx="1003609" cy="3345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-Turn Arrow 7">
            <a:extLst>
              <a:ext uri="{FF2B5EF4-FFF2-40B4-BE49-F238E27FC236}">
                <a16:creationId xmlns:a16="http://schemas.microsoft.com/office/drawing/2014/main" id="{ABD47A28-7DC4-DF43-8F42-90DE0F4E85F5}"/>
              </a:ext>
            </a:extLst>
          </p:cNvPr>
          <p:cNvSpPr/>
          <p:nvPr/>
        </p:nvSpPr>
        <p:spPr>
          <a:xfrm flipH="1">
            <a:off x="2163331" y="2976501"/>
            <a:ext cx="7225995" cy="588333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C7C609-6F95-7A4B-8A75-E34201A30B24}"/>
                  </a:ext>
                </a:extLst>
              </p:cNvPr>
              <p:cNvSpPr txBox="1"/>
              <p:nvPr/>
            </p:nvSpPr>
            <p:spPr>
              <a:xfrm>
                <a:off x="4699774" y="5033616"/>
                <a:ext cx="3028022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Rule of thumb:</a:t>
                </a:r>
              </a:p>
              <a:p>
                <a:r>
                  <a:rPr lang="en-US" dirty="0">
                    <a:sym typeface="Wingdings" pitchFamily="2" charset="2"/>
                  </a:rPr>
                  <a:t>Ok to use CLT if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≥30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i="1" dirty="0">
                    <a:solidFill>
                      <a:srgbClr val="C00000"/>
                    </a:solidFill>
                  </a:rPr>
                  <a:t>Be cautious of this, if you can go for more samples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6C7C609-6F95-7A4B-8A75-E34201A30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9774" y="5033616"/>
                <a:ext cx="3028022" cy="1477328"/>
              </a:xfrm>
              <a:prstGeom prst="rect">
                <a:avLst/>
              </a:prstGeom>
              <a:blipFill>
                <a:blip r:embed="rId4"/>
                <a:stretch>
                  <a:fillRect l="-1255" t="-1709" b="-5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0" name="Right Arrow 89">
            <a:extLst>
              <a:ext uri="{FF2B5EF4-FFF2-40B4-BE49-F238E27FC236}">
                <a16:creationId xmlns:a16="http://schemas.microsoft.com/office/drawing/2014/main" id="{A69CC5D4-BEA9-BF43-88A8-7692FF4B89FA}"/>
              </a:ext>
            </a:extLst>
          </p:cNvPr>
          <p:cNvSpPr/>
          <p:nvPr/>
        </p:nvSpPr>
        <p:spPr>
          <a:xfrm rot="5400000">
            <a:off x="5332007" y="4533299"/>
            <a:ext cx="545742" cy="334537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9073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95F74-8270-9048-AB27-26CD1848C9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Confidence Interval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0D41894-AD29-334B-84BD-1C59686D9F79}"/>
              </a:ext>
            </a:extLst>
          </p:cNvPr>
          <p:cNvGrpSpPr/>
          <p:nvPr/>
        </p:nvGrpSpPr>
        <p:grpSpPr>
          <a:xfrm>
            <a:off x="2917702" y="1275407"/>
            <a:ext cx="5494646" cy="4334570"/>
            <a:chOff x="6411422" y="1411111"/>
            <a:chExt cx="5494646" cy="433457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A5BA6EB-0B32-F34E-AC44-66D2CE3DEB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39"/>
            <a:stretch/>
          </p:blipFill>
          <p:spPr>
            <a:xfrm>
              <a:off x="6411422" y="1411111"/>
              <a:ext cx="5466503" cy="433457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163DE59-F914-7649-8BF8-5014E6799B8D}"/>
                    </a:ext>
                  </a:extLst>
                </p:cNvPr>
                <p:cNvSpPr txBox="1"/>
                <p:nvPr/>
              </p:nvSpPr>
              <p:spPr>
                <a:xfrm>
                  <a:off x="11538082" y="4404732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163DE59-F914-7649-8BF8-5014E6799B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38082" y="4404732"/>
                  <a:ext cx="367986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7918171-E80D-1147-B854-F6039E246119}"/>
              </a:ext>
            </a:extLst>
          </p:cNvPr>
          <p:cNvSpPr txBox="1"/>
          <p:nvPr/>
        </p:nvSpPr>
        <p:spPr>
          <a:xfrm>
            <a:off x="1134758" y="2122042"/>
            <a:ext cx="390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ourier" pitchFamily="2" charset="0"/>
              </a:rPr>
              <a:t>scipy.stats.norm.ppf</a:t>
            </a:r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(0.027)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B13D7B-749B-874A-9FD5-E9D95C3A0E0E}"/>
              </a:ext>
            </a:extLst>
          </p:cNvPr>
          <p:cNvCxnSpPr>
            <a:cxnSpLocks/>
          </p:cNvCxnSpPr>
          <p:nvPr/>
        </p:nvCxnSpPr>
        <p:spPr>
          <a:xfrm>
            <a:off x="7159950" y="2610141"/>
            <a:ext cx="0" cy="929226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25F4F70-A94E-C341-8F66-B3F013C5A4C6}"/>
              </a:ext>
            </a:extLst>
          </p:cNvPr>
          <p:cNvCxnSpPr>
            <a:cxnSpLocks/>
          </p:cNvCxnSpPr>
          <p:nvPr/>
        </p:nvCxnSpPr>
        <p:spPr>
          <a:xfrm>
            <a:off x="4654088" y="2610141"/>
            <a:ext cx="0" cy="929226"/>
          </a:xfrm>
          <a:prstGeom prst="straightConnector1">
            <a:avLst/>
          </a:prstGeom>
          <a:ln w="28575">
            <a:solidFill>
              <a:srgbClr val="C0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18B6F01-DC08-5F43-BBB1-07C7EFCDCC8B}"/>
                  </a:ext>
                </a:extLst>
              </p:cNvPr>
              <p:cNvSpPr txBox="1"/>
              <p:nvPr/>
            </p:nvSpPr>
            <p:spPr>
              <a:xfrm>
                <a:off x="7961498" y="4815336"/>
                <a:ext cx="35860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=0.027=2.7%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18B6F01-DC08-5F43-BBB1-07C7EFCDC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1498" y="4815336"/>
                <a:ext cx="3586076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21767FD-B7DB-5D4A-8568-7C0AB5923FE3}"/>
                  </a:ext>
                </a:extLst>
              </p:cNvPr>
              <p:cNvSpPr txBox="1"/>
              <p:nvPr/>
            </p:nvSpPr>
            <p:spPr>
              <a:xfrm>
                <a:off x="398096" y="4815336"/>
                <a:ext cx="358607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=0.027=2.7%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21767FD-B7DB-5D4A-8568-7C0AB5923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096" y="4815336"/>
                <a:ext cx="3586076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567D0CDC-F86F-FF40-85B7-16E320BFF740}"/>
              </a:ext>
            </a:extLst>
          </p:cNvPr>
          <p:cNvSpPr txBox="1"/>
          <p:nvPr/>
        </p:nvSpPr>
        <p:spPr>
          <a:xfrm>
            <a:off x="6813213" y="2122042"/>
            <a:ext cx="3906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C00000"/>
                </a:solidFill>
                <a:latin typeface="Courier" pitchFamily="2" charset="0"/>
              </a:rPr>
              <a:t>scipy.stats.norm.ppf</a:t>
            </a:r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(0.973)</a:t>
            </a:r>
          </a:p>
        </p:txBody>
      </p:sp>
    </p:spTree>
    <p:extLst>
      <p:ext uri="{BB962C8B-B14F-4D97-AF65-F5344CB8AC3E}">
        <p14:creationId xmlns:p14="http://schemas.microsoft.com/office/powerpoint/2010/main" val="14190314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95F74-8270-9048-AB27-26CD1848C9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Likelihood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9E3B7F-64FB-EB44-9C2B-C99BBA1332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22" t="53243" r="3484" b="8936"/>
          <a:stretch/>
        </p:blipFill>
        <p:spPr>
          <a:xfrm>
            <a:off x="1741442" y="1139124"/>
            <a:ext cx="9097537" cy="278096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39E6461-5453-DF4B-91DF-CA139453E62D}"/>
              </a:ext>
            </a:extLst>
          </p:cNvPr>
          <p:cNvCxnSpPr>
            <a:cxnSpLocks/>
          </p:cNvCxnSpPr>
          <p:nvPr/>
        </p:nvCxnSpPr>
        <p:spPr>
          <a:xfrm>
            <a:off x="5118403" y="2354605"/>
            <a:ext cx="147196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2D43B2D-1330-634C-BAA8-3E9CC9D05D22}"/>
              </a:ext>
            </a:extLst>
          </p:cNvPr>
          <p:cNvCxnSpPr>
            <a:cxnSpLocks/>
          </p:cNvCxnSpPr>
          <p:nvPr/>
        </p:nvCxnSpPr>
        <p:spPr>
          <a:xfrm>
            <a:off x="1873398" y="2863844"/>
            <a:ext cx="7136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C14C627-253A-7840-91CB-97913CA323EB}"/>
              </a:ext>
            </a:extLst>
          </p:cNvPr>
          <p:cNvCxnSpPr>
            <a:cxnSpLocks/>
          </p:cNvCxnSpPr>
          <p:nvPr/>
        </p:nvCxnSpPr>
        <p:spPr>
          <a:xfrm>
            <a:off x="8040022" y="2715163"/>
            <a:ext cx="30851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1F4DDC-F809-0E4A-A40A-7A60AFE2CF4C}"/>
                  </a:ext>
                </a:extLst>
              </p:cNvPr>
              <p:cNvSpPr txBox="1"/>
              <p:nvPr/>
            </p:nvSpPr>
            <p:spPr>
              <a:xfrm>
                <a:off x="3299723" y="5283551"/>
                <a:ext cx="428341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800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dirty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 dirty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21F4DDC-F809-0E4A-A40A-7A60AFE2C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9723" y="5283551"/>
                <a:ext cx="4283417" cy="523220"/>
              </a:xfrm>
              <a:prstGeom prst="rect">
                <a:avLst/>
              </a:prstGeom>
              <a:blipFill>
                <a:blip r:embed="rId3"/>
                <a:stretch>
                  <a:fillRect l="-592" t="-11905" r="-888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F8EA532-FD59-3D44-A391-9D954184C29A}"/>
                  </a:ext>
                </a:extLst>
              </p:cNvPr>
              <p:cNvSpPr txBox="1"/>
              <p:nvPr/>
            </p:nvSpPr>
            <p:spPr>
              <a:xfrm>
                <a:off x="653778" y="2665057"/>
                <a:ext cx="10930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𝑜𝑟</m:t>
                      </m:r>
                      <m:r>
                        <a:rPr lang="en-US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BF8EA532-FD59-3D44-A391-9D954184C2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78" y="2665057"/>
                <a:ext cx="1093018" cy="369332"/>
              </a:xfrm>
              <a:prstGeom prst="rect">
                <a:avLst/>
              </a:prstGeom>
              <a:blipFill>
                <a:blip r:embed="rId4"/>
                <a:stretch>
                  <a:fillRect r="-18182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9F94E94-9AAD-6B42-B422-3AA953D9D1FB}"/>
                  </a:ext>
                </a:extLst>
              </p:cNvPr>
              <p:cNvSpPr txBox="1"/>
              <p:nvPr/>
            </p:nvSpPr>
            <p:spPr>
              <a:xfrm>
                <a:off x="4418122" y="2160275"/>
                <a:ext cx="8024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9F94E94-9AAD-6B42-B422-3AA953D9D1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122" y="2160275"/>
                <a:ext cx="802497" cy="369332"/>
              </a:xfrm>
              <a:prstGeom prst="rect">
                <a:avLst/>
              </a:prstGeom>
              <a:blipFill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4F0951-2445-894D-BDD2-5F52AFE3F450}"/>
                  </a:ext>
                </a:extLst>
              </p:cNvPr>
              <p:cNvSpPr txBox="1"/>
              <p:nvPr/>
            </p:nvSpPr>
            <p:spPr>
              <a:xfrm>
                <a:off x="7331242" y="2519420"/>
                <a:ext cx="8024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94F0951-2445-894D-BDD2-5F52AFE3F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1242" y="2519420"/>
                <a:ext cx="802497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1124030-6ACB-D54F-8CD4-E1539FCBFF7A}"/>
                  </a:ext>
                </a:extLst>
              </p:cNvPr>
              <p:cNvSpPr txBox="1"/>
              <p:nvPr/>
            </p:nvSpPr>
            <p:spPr>
              <a:xfrm>
                <a:off x="2484907" y="1903126"/>
                <a:ext cx="17134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1124030-6ACB-D54F-8CD4-E1539FCBFF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4907" y="1903126"/>
                <a:ext cx="1713402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3A0B2D-8C10-524F-8B5C-0908E85CEAD0}"/>
              </a:ext>
            </a:extLst>
          </p:cNvPr>
          <p:cNvCxnSpPr>
            <a:cxnSpLocks/>
            <a:stCxn id="24" idx="2"/>
          </p:cNvCxnSpPr>
          <p:nvPr/>
        </p:nvCxnSpPr>
        <p:spPr>
          <a:xfrm flipH="1">
            <a:off x="2811738" y="2272458"/>
            <a:ext cx="529870" cy="7975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7969CDB-19AA-7F42-A59C-0D98CDEE710D}"/>
                  </a:ext>
                </a:extLst>
              </p:cNvPr>
              <p:cNvSpPr txBox="1"/>
              <p:nvPr/>
            </p:nvSpPr>
            <p:spPr>
              <a:xfrm>
                <a:off x="8344830" y="1962515"/>
                <a:ext cx="17134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7969CDB-19AA-7F42-A59C-0D98CDEE7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4830" y="1962515"/>
                <a:ext cx="1713402" cy="369332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73198C9-988A-494C-A8BA-3E28D58CB626}"/>
                  </a:ext>
                </a:extLst>
              </p:cNvPr>
              <p:cNvSpPr txBox="1"/>
              <p:nvPr/>
            </p:nvSpPr>
            <p:spPr>
              <a:xfrm>
                <a:off x="6417503" y="1593668"/>
                <a:ext cx="17134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73198C9-988A-494C-A8BA-3E28D58CB6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7503" y="1593668"/>
                <a:ext cx="1713402" cy="369332"/>
              </a:xfrm>
              <a:prstGeom prst="rect">
                <a:avLst/>
              </a:prstGeom>
              <a:blipFill>
                <a:blip r:embed="rId9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E39BCCD-88B1-C842-94E4-1083C1005B67}"/>
              </a:ext>
            </a:extLst>
          </p:cNvPr>
          <p:cNvCxnSpPr>
            <a:cxnSpLocks/>
            <a:stCxn id="31" idx="2"/>
          </p:cNvCxnSpPr>
          <p:nvPr/>
        </p:nvCxnSpPr>
        <p:spPr>
          <a:xfrm flipH="1">
            <a:off x="6644327" y="1963000"/>
            <a:ext cx="629877" cy="110704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725D9CC-8D1C-AC4C-8565-AB58D9AA9E60}"/>
              </a:ext>
            </a:extLst>
          </p:cNvPr>
          <p:cNvCxnSpPr>
            <a:cxnSpLocks/>
          </p:cNvCxnSpPr>
          <p:nvPr/>
        </p:nvCxnSpPr>
        <p:spPr>
          <a:xfrm>
            <a:off x="5118403" y="3184110"/>
            <a:ext cx="173959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EA7CABB-6AB6-CB4A-BD91-F84219AC1BA1}"/>
                  </a:ext>
                </a:extLst>
              </p:cNvPr>
              <p:cNvSpPr txBox="1"/>
              <p:nvPr/>
            </p:nvSpPr>
            <p:spPr>
              <a:xfrm>
                <a:off x="4413638" y="2989780"/>
                <a:ext cx="8024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EA7CABB-6AB6-CB4A-BD91-F84219AC1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638" y="2989780"/>
                <a:ext cx="802497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1080C36-E722-B146-BADA-E98F2A7BD5A1}"/>
              </a:ext>
            </a:extLst>
          </p:cNvPr>
          <p:cNvCxnSpPr>
            <a:cxnSpLocks/>
          </p:cNvCxnSpPr>
          <p:nvPr/>
        </p:nvCxnSpPr>
        <p:spPr>
          <a:xfrm>
            <a:off x="8038067" y="3032352"/>
            <a:ext cx="80484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9CCE37D-C7C1-7749-B328-6CD4D272B567}"/>
                  </a:ext>
                </a:extLst>
              </p:cNvPr>
              <p:cNvSpPr txBox="1"/>
              <p:nvPr/>
            </p:nvSpPr>
            <p:spPr>
              <a:xfrm>
                <a:off x="7333302" y="2838022"/>
                <a:ext cx="80249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F9CCE37D-C7C1-7749-B328-6CD4D272B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302" y="2838022"/>
                <a:ext cx="802497" cy="369332"/>
              </a:xfrm>
              <a:prstGeom prst="rect">
                <a:avLst/>
              </a:prstGeom>
              <a:blipFill>
                <a:blip r:embed="rId11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BC6E5E2-1980-CE48-B973-D97AFD1D9C23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8474919" y="2331847"/>
            <a:ext cx="726612" cy="8522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5E41B92-8661-5841-8C11-05DAA957BBF4}"/>
                  </a:ext>
                </a:extLst>
              </p:cNvPr>
              <p:cNvSpPr txBox="1"/>
              <p:nvPr/>
            </p:nvSpPr>
            <p:spPr>
              <a:xfrm>
                <a:off x="6387192" y="4108916"/>
                <a:ext cx="22989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5E41B92-8661-5841-8C11-05DAA957BB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192" y="4108916"/>
                <a:ext cx="2298960" cy="461665"/>
              </a:xfrm>
              <a:prstGeom prst="rect">
                <a:avLst/>
              </a:prstGeom>
              <a:blipFill>
                <a:blip r:embed="rId12"/>
                <a:stretch>
                  <a:fillRect r="-14835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B861E53-6DB4-234B-8012-EA68001CFA3E}"/>
                  </a:ext>
                </a:extLst>
              </p:cNvPr>
              <p:cNvSpPr txBox="1"/>
              <p:nvPr/>
            </p:nvSpPr>
            <p:spPr>
              <a:xfrm>
                <a:off x="3791228" y="4095895"/>
                <a:ext cx="14217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4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e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 dirty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 dirty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dirty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9B861E53-6DB4-234B-8012-EA68001CFA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228" y="4095895"/>
                <a:ext cx="1421739" cy="461665"/>
              </a:xfrm>
              <a:prstGeom prst="rect">
                <a:avLst/>
              </a:prstGeom>
              <a:blipFill>
                <a:blip r:embed="rId13"/>
                <a:stretch>
                  <a:fillRect l="-893" r="-24107" b="-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BEC5DD-2730-9A47-B7D6-E61A9B147350}"/>
                  </a:ext>
                </a:extLst>
              </p:cNvPr>
              <p:cNvSpPr txBox="1"/>
              <p:nvPr/>
            </p:nvSpPr>
            <p:spPr>
              <a:xfrm>
                <a:off x="6334942" y="4646082"/>
                <a:ext cx="229896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e>
                        <m:e>
                          <m:r>
                            <a:rPr lang="en-US" sz="2400" b="0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2BEC5DD-2730-9A47-B7D6-E61A9B147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4942" y="4646082"/>
                <a:ext cx="2298960" cy="46166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BCC714-AE32-9F4D-B368-306F9BD18C8C}"/>
                  </a:ext>
                </a:extLst>
              </p:cNvPr>
              <p:cNvSpPr txBox="1"/>
              <p:nvPr/>
            </p:nvSpPr>
            <p:spPr>
              <a:xfrm>
                <a:off x="3791228" y="4633061"/>
                <a:ext cx="14217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e>
                        <m:e>
                          <m:r>
                            <a:rPr lang="en-US" sz="2400" b="0" i="1" dirty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𝑑𝑎𝑡𝑎</m:t>
                          </m:r>
                        </m:e>
                      </m:d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3BCC714-AE32-9F4D-B368-306F9BD18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228" y="4633061"/>
                <a:ext cx="1421739" cy="461665"/>
              </a:xfrm>
              <a:prstGeom prst="rect">
                <a:avLst/>
              </a:prstGeom>
              <a:blipFill>
                <a:blip r:embed="rId15"/>
                <a:stretch>
                  <a:fillRect l="-893" r="-46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5EA03C3-4D31-FC42-B7AA-0C6680FB6F3A}"/>
                  </a:ext>
                </a:extLst>
              </p:cNvPr>
              <p:cNvSpPr txBox="1"/>
              <p:nvPr/>
            </p:nvSpPr>
            <p:spPr>
              <a:xfrm>
                <a:off x="288006" y="5855460"/>
                <a:ext cx="113236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2800" i="1" dirty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sz="2800" i="1" dirty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2800" i="1" dirty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𝑎𝑛𝑑</m:t>
                        </m:r>
                        <m:r>
                          <a:rPr lang="en-US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sz="2800" i="1" dirty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 dirty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 dirty="0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800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</a:rPr>
                          <m:t> =</m:t>
                        </m:r>
                        <m:r>
                          <a:rPr lang="en-US" sz="2800" b="0" i="0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b="0" i="0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)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  <m:r>
                          <a:rPr lang="en-US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ln</m:t>
                    </m:r>
                    <m:r>
                      <a:rPr lang="en-US" sz="2800" b="0" i="0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b="0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dirty="0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 dirty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5EA03C3-4D31-FC42-B7AA-0C6680FB6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06" y="5855460"/>
                <a:ext cx="11323677" cy="523220"/>
              </a:xfrm>
              <a:prstGeom prst="rect">
                <a:avLst/>
              </a:prstGeom>
              <a:blipFill>
                <a:blip r:embed="rId16"/>
                <a:stretch>
                  <a:fillRect l="-224" t="-9524" r="-336"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20713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95F74-8270-9048-AB27-26CD1848C9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Maximum Likelihood Estimation (MLE)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03504-CEA4-124F-8C3F-99DE4CAC4A14}"/>
              </a:ext>
            </a:extLst>
          </p:cNvPr>
          <p:cNvSpPr txBox="1"/>
          <p:nvPr/>
        </p:nvSpPr>
        <p:spPr>
          <a:xfrm>
            <a:off x="696330" y="954030"/>
            <a:ext cx="10515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>
                <a:solidFill>
                  <a:schemeClr val="accent1"/>
                </a:solidFill>
              </a:rPr>
              <a:t>Goal</a:t>
            </a:r>
            <a:r>
              <a:rPr lang="en-US" sz="2400" dirty="0"/>
              <a:t>: find distribution parameters that maximize the likelihood of </a:t>
            </a:r>
            <a:r>
              <a:rPr lang="en-US" sz="2400" b="1" i="1" dirty="0"/>
              <a:t>all</a:t>
            </a:r>
            <a:r>
              <a:rPr lang="en-US" sz="2400" dirty="0"/>
              <a:t> the data.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0F429FD-753B-8A4B-B5F7-6024B523EE9E}"/>
              </a:ext>
            </a:extLst>
          </p:cNvPr>
          <p:cNvSpPr txBox="1"/>
          <p:nvPr/>
        </p:nvSpPr>
        <p:spPr>
          <a:xfrm>
            <a:off x="1663390" y="1669907"/>
            <a:ext cx="8176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>
                <a:solidFill>
                  <a:srgbClr val="C00000"/>
                </a:solidFill>
                <a:sym typeface="Wingdings" pitchFamily="2" charset="2"/>
              </a:rPr>
              <a:t> </a:t>
            </a:r>
            <a:r>
              <a:rPr lang="en-US" b="1" i="1" dirty="0">
                <a:solidFill>
                  <a:srgbClr val="C00000"/>
                </a:solidFill>
              </a:rPr>
              <a:t>Fitting a histogram of your data is </a:t>
            </a:r>
            <a:r>
              <a:rPr lang="en-US" b="1" i="1" u="sng" dirty="0">
                <a:solidFill>
                  <a:srgbClr val="C00000"/>
                </a:solidFill>
              </a:rPr>
              <a:t>NOT</a:t>
            </a:r>
            <a:r>
              <a:rPr lang="en-US" b="1" i="1" dirty="0">
                <a:solidFill>
                  <a:srgbClr val="C00000"/>
                </a:solidFill>
              </a:rPr>
              <a:t> as good as fitting the data themselves !!!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95E79F7-D737-D14E-9655-DC1A39E9D95B}"/>
              </a:ext>
            </a:extLst>
          </p:cNvPr>
          <p:cNvGrpSpPr/>
          <p:nvPr/>
        </p:nvGrpSpPr>
        <p:grpSpPr>
          <a:xfrm>
            <a:off x="543585" y="2429816"/>
            <a:ext cx="5102852" cy="3829666"/>
            <a:chOff x="699699" y="2429816"/>
            <a:chExt cx="5102852" cy="382966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2990EE8-8BD9-B849-B87E-A656B5A5DF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26"/>
            <a:stretch/>
          </p:blipFill>
          <p:spPr>
            <a:xfrm>
              <a:off x="947854" y="2429816"/>
              <a:ext cx="4854697" cy="3829666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71D7554-AB1C-BC42-BF2F-A3011BF6006F}"/>
                </a:ext>
              </a:extLst>
            </p:cNvPr>
            <p:cNvSpPr txBox="1"/>
            <p:nvPr/>
          </p:nvSpPr>
          <p:spPr>
            <a:xfrm rot="16200000">
              <a:off x="537219" y="4011574"/>
              <a:ext cx="60196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counts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7E4275-BDE8-7545-81F6-11136D4D9A19}"/>
              </a:ext>
            </a:extLst>
          </p:cNvPr>
          <p:cNvGrpSpPr/>
          <p:nvPr/>
        </p:nvGrpSpPr>
        <p:grpSpPr>
          <a:xfrm>
            <a:off x="5954130" y="2151019"/>
            <a:ext cx="5477727" cy="4341856"/>
            <a:chOff x="5954130" y="2151019"/>
            <a:chExt cx="5477727" cy="434185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E6381F4-4F8C-4A4C-B8C6-E35E5D89D3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569" r="11231"/>
            <a:stretch/>
          </p:blipFill>
          <p:spPr>
            <a:xfrm>
              <a:off x="6325890" y="2151019"/>
              <a:ext cx="5105967" cy="434185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5B1FCC3-BED9-FC48-81B9-1F03120D9952}"/>
                </a:ext>
              </a:extLst>
            </p:cNvPr>
            <p:cNvSpPr txBox="1"/>
            <p:nvPr/>
          </p:nvSpPr>
          <p:spPr>
            <a:xfrm rot="16200000">
              <a:off x="5867567" y="3847359"/>
              <a:ext cx="5116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PDF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3344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95F74-8270-9048-AB27-26CD1848C9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Random Variables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A4C739-7F5F-8347-8CDC-3D231887C662}"/>
              </a:ext>
            </a:extLst>
          </p:cNvPr>
          <p:cNvSpPr txBox="1"/>
          <p:nvPr/>
        </p:nvSpPr>
        <p:spPr>
          <a:xfrm>
            <a:off x="838200" y="1092200"/>
            <a:ext cx="105156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</a:t>
            </a:r>
            <a:r>
              <a:rPr lang="en-US" b="1" dirty="0">
                <a:solidFill>
                  <a:srgbClr val="C00000"/>
                </a:solidFill>
              </a:rPr>
              <a:t>random variable </a:t>
            </a:r>
            <a:r>
              <a:rPr lang="en-US" dirty="0"/>
              <a:t>could be the spiking rate of a particular neuron. Each time you record the spiking rate, it may be different than the previous time.</a:t>
            </a:r>
          </a:p>
          <a:p>
            <a:endParaRPr lang="en-US" dirty="0"/>
          </a:p>
          <a:p>
            <a:r>
              <a:rPr lang="en-US" dirty="0"/>
              <a:t>However, you might expect that most observations of the spiking rate should distribute themselves in some way around some sort of average expected value.</a:t>
            </a:r>
          </a:p>
          <a:p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Probability distributions </a:t>
            </a:r>
            <a:r>
              <a:rPr lang="en-US" dirty="0"/>
              <a:t>describe how likely you are to observe different values of a random variable.</a:t>
            </a:r>
          </a:p>
          <a:p>
            <a:r>
              <a:rPr lang="en-US" dirty="0"/>
              <a:t>e.g. What’s the probability that you’ll measure a spiking rate within 1 Hz of theta rhythm?</a:t>
            </a:r>
          </a:p>
          <a:p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Discrete random variables</a:t>
            </a:r>
          </a:p>
          <a:p>
            <a:r>
              <a:rPr lang="en-US" dirty="0"/>
              <a:t>e.g. </a:t>
            </a:r>
            <a:r>
              <a:rPr lang="en-US" u="sng" dirty="0"/>
              <a:t>binary decisions</a:t>
            </a:r>
            <a:r>
              <a:rPr lang="en-US" dirty="0"/>
              <a:t>: coin toss, did or did not fire an action potential</a:t>
            </a:r>
          </a:p>
          <a:p>
            <a:r>
              <a:rPr lang="en-US" dirty="0"/>
              <a:t>e.g. </a:t>
            </a:r>
            <a:r>
              <a:rPr lang="en-US" u="sng" dirty="0"/>
              <a:t>counting things</a:t>
            </a:r>
            <a:r>
              <a:rPr lang="en-US" dirty="0"/>
              <a:t>: number of spikes in a minute, number of vesicles released per action potential</a:t>
            </a:r>
          </a:p>
          <a:p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Continuous random variables</a:t>
            </a:r>
          </a:p>
          <a:p>
            <a:r>
              <a:rPr lang="en-US" dirty="0"/>
              <a:t>e.g. neuron spiking rate, vesicle release probability, spontaneous postsynaptic current peak amplitude</a:t>
            </a:r>
          </a:p>
        </p:txBody>
      </p:sp>
    </p:spTree>
    <p:extLst>
      <p:ext uri="{BB962C8B-B14F-4D97-AF65-F5344CB8AC3E}">
        <p14:creationId xmlns:p14="http://schemas.microsoft.com/office/powerpoint/2010/main" val="2680132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95F74-8270-9048-AB27-26CD1848C9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Random Numbers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0B3173-5C6C-0F4D-9FD2-1C518DFF0710}"/>
              </a:ext>
            </a:extLst>
          </p:cNvPr>
          <p:cNvSpPr txBox="1"/>
          <p:nvPr/>
        </p:nvSpPr>
        <p:spPr>
          <a:xfrm>
            <a:off x="838200" y="1504479"/>
            <a:ext cx="7077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numpy.random.rand</a:t>
            </a:r>
            <a:r>
              <a:rPr lang="en-US" dirty="0">
                <a:latin typeface="Courier" pitchFamily="2" charset="0"/>
              </a:rPr>
              <a:t>()  </a:t>
            </a:r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# random number in [0.0, 1.0)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AB70FB-7419-294C-9FB0-4F168BDC5690}"/>
              </a:ext>
            </a:extLst>
          </p:cNvPr>
          <p:cNvSpPr txBox="1"/>
          <p:nvPr/>
        </p:nvSpPr>
        <p:spPr>
          <a:xfrm>
            <a:off x="838200" y="2464526"/>
            <a:ext cx="10702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Random numbers are random enough for our purposes, but they do follow a deterministic sequence if started from the same point.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66DB3A-8900-C248-9179-6E3677F592CF}"/>
              </a:ext>
            </a:extLst>
          </p:cNvPr>
          <p:cNvSpPr txBox="1"/>
          <p:nvPr/>
        </p:nvSpPr>
        <p:spPr>
          <a:xfrm>
            <a:off x="838200" y="3747144"/>
            <a:ext cx="9972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numpy.random.seed</a:t>
            </a:r>
            <a:r>
              <a:rPr lang="en-US" dirty="0">
                <a:latin typeface="Courier" pitchFamily="2" charset="0"/>
              </a:rPr>
              <a:t>(82)</a:t>
            </a:r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  # start random number generation with known seed</a:t>
            </a:r>
            <a:endParaRPr lang="en-US" dirty="0">
              <a:latin typeface="Courier" pitchFamily="2" charset="0"/>
            </a:endParaRPr>
          </a:p>
          <a:p>
            <a:r>
              <a:rPr lang="en-US" dirty="0" err="1">
                <a:latin typeface="Courier" pitchFamily="2" charset="0"/>
              </a:rPr>
              <a:t>numpy.random.rand</a:t>
            </a:r>
            <a:r>
              <a:rPr lang="en-US" dirty="0">
                <a:latin typeface="Courier" pitchFamily="2" charset="0"/>
              </a:rPr>
              <a:t>()    </a:t>
            </a:r>
            <a:r>
              <a:rPr lang="en-US" dirty="0">
                <a:solidFill>
                  <a:srgbClr val="C00000"/>
                </a:solidFill>
                <a:latin typeface="Courier" pitchFamily="2" charset="0"/>
              </a:rPr>
              <a:t># repeatable sequence of random numbers</a:t>
            </a:r>
          </a:p>
        </p:txBody>
      </p:sp>
    </p:spTree>
    <p:extLst>
      <p:ext uri="{BB962C8B-B14F-4D97-AF65-F5344CB8AC3E}">
        <p14:creationId xmlns:p14="http://schemas.microsoft.com/office/powerpoint/2010/main" val="239920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95F74-8270-9048-AB27-26CD1848C9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Bernoulli Distribution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CAA2E-61F4-1244-AC59-6B8CD52DBC9E}"/>
              </a:ext>
            </a:extLst>
          </p:cNvPr>
          <p:cNvSpPr txBox="1"/>
          <p:nvPr/>
        </p:nvSpPr>
        <p:spPr>
          <a:xfrm>
            <a:off x="838200" y="913765"/>
            <a:ext cx="3005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Binary random variable</a:t>
            </a:r>
          </a:p>
          <a:p>
            <a:r>
              <a:rPr lang="en-US" dirty="0"/>
              <a:t>e.g. coin toss (Heads or Tails?)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45DE47-29E9-BA4B-8EC9-08D57A3DB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910" y="2021646"/>
            <a:ext cx="4562843" cy="316401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DDE0EEB-5E1E-ED49-9B9B-AB05DA753E3F}"/>
              </a:ext>
            </a:extLst>
          </p:cNvPr>
          <p:cNvCxnSpPr>
            <a:cxnSpLocks/>
          </p:cNvCxnSpPr>
          <p:nvPr/>
        </p:nvCxnSpPr>
        <p:spPr>
          <a:xfrm flipH="1">
            <a:off x="5260031" y="2667977"/>
            <a:ext cx="280023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39FEB7-523B-5F45-8492-41CFF33831B0}"/>
              </a:ext>
            </a:extLst>
          </p:cNvPr>
          <p:cNvCxnSpPr>
            <a:cxnSpLocks/>
          </p:cNvCxnSpPr>
          <p:nvPr/>
        </p:nvCxnSpPr>
        <p:spPr>
          <a:xfrm flipH="1">
            <a:off x="6995699" y="3700910"/>
            <a:ext cx="106456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D016CC1-F4D3-FA40-BCB4-C5DB0810C2AE}"/>
              </a:ext>
            </a:extLst>
          </p:cNvPr>
          <p:cNvSpPr txBox="1"/>
          <p:nvPr/>
        </p:nvSpPr>
        <p:spPr>
          <a:xfrm>
            <a:off x="8060266" y="2489541"/>
            <a:ext cx="18833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Probability </a:t>
            </a:r>
            <a:r>
              <a:rPr lang="en-US" b="1" i="1" dirty="0"/>
              <a:t>p</a:t>
            </a:r>
            <a:r>
              <a:rPr lang="en-US" dirty="0"/>
              <a:t> = 0.7</a:t>
            </a:r>
            <a:endParaRPr lang="en-US" b="1" i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83FC21-7BB9-654B-98C0-341EB4DA9E0B}"/>
              </a:ext>
            </a:extLst>
          </p:cNvPr>
          <p:cNvSpPr txBox="1"/>
          <p:nvPr/>
        </p:nvSpPr>
        <p:spPr>
          <a:xfrm>
            <a:off x="8118920" y="3516244"/>
            <a:ext cx="22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Probability </a:t>
            </a:r>
            <a:r>
              <a:rPr lang="en-US" b="1" i="1" dirty="0"/>
              <a:t>1 – p</a:t>
            </a:r>
            <a:r>
              <a:rPr lang="en-US" dirty="0"/>
              <a:t> = 0.3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CE9616-76C2-4246-8388-13B56F6DC84B}"/>
              </a:ext>
            </a:extLst>
          </p:cNvPr>
          <p:cNvSpPr txBox="1"/>
          <p:nvPr/>
        </p:nvSpPr>
        <p:spPr>
          <a:xfrm>
            <a:off x="838200" y="5621069"/>
            <a:ext cx="3906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Courier" pitchFamily="2" charset="0"/>
              </a:rPr>
              <a:t>numpy.random.rand</a:t>
            </a:r>
            <a:r>
              <a:rPr lang="en-US" dirty="0">
                <a:latin typeface="Courier" pitchFamily="2" charset="0"/>
              </a:rPr>
              <a:t>() &gt; p</a:t>
            </a:r>
          </a:p>
          <a:p>
            <a:r>
              <a:rPr lang="en-US" dirty="0" err="1">
                <a:latin typeface="Courier" pitchFamily="2" charset="0"/>
              </a:rPr>
              <a:t>scipy.stats.bernoulli.rvs</a:t>
            </a:r>
            <a:r>
              <a:rPr lang="en-US" dirty="0">
                <a:latin typeface="Courier" pitchFamily="2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80882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95F74-8270-9048-AB27-26CD1848C9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Binomial Distribution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A79F81-1E20-3940-996F-7A8D75A0AB84}"/>
              </a:ext>
            </a:extLst>
          </p:cNvPr>
          <p:cNvSpPr txBox="1"/>
          <p:nvPr/>
        </p:nvSpPr>
        <p:spPr>
          <a:xfrm>
            <a:off x="838200" y="913765"/>
            <a:ext cx="6002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</a:t>
            </a:r>
            <a:r>
              <a:rPr lang="en-US" b="1" i="1" dirty="0"/>
              <a:t>identical</a:t>
            </a:r>
            <a:r>
              <a:rPr lang="en-US" dirty="0"/>
              <a:t> and </a:t>
            </a:r>
            <a:r>
              <a:rPr lang="en-US" b="1" i="1" dirty="0"/>
              <a:t>independent</a:t>
            </a:r>
            <a:r>
              <a:rPr lang="en-US" dirty="0"/>
              <a:t> binary random variables</a:t>
            </a:r>
          </a:p>
          <a:p>
            <a:r>
              <a:rPr lang="en-US" dirty="0"/>
              <a:t>e.g. multiple coin tosses (2 out of 3 Heads?)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95669-6C43-C042-9CDD-DAF524741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853" y="2336703"/>
            <a:ext cx="2645077" cy="396761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6961B1-27D9-C74E-9F2C-2CEBE3FB6806}"/>
              </a:ext>
            </a:extLst>
          </p:cNvPr>
          <p:cNvCxnSpPr>
            <a:cxnSpLocks/>
          </p:cNvCxnSpPr>
          <p:nvPr/>
        </p:nvCxnSpPr>
        <p:spPr>
          <a:xfrm>
            <a:off x="1296380" y="2052228"/>
            <a:ext cx="0" cy="11341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811C5B9-3521-1243-B9D5-CB78380D696E}"/>
              </a:ext>
            </a:extLst>
          </p:cNvPr>
          <p:cNvCxnSpPr>
            <a:cxnSpLocks/>
          </p:cNvCxnSpPr>
          <p:nvPr/>
        </p:nvCxnSpPr>
        <p:spPr>
          <a:xfrm>
            <a:off x="2038237" y="2052228"/>
            <a:ext cx="1" cy="7337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28DCA96-6CE4-594E-BEB2-27DB2B2FEE8C}"/>
              </a:ext>
            </a:extLst>
          </p:cNvPr>
          <p:cNvCxnSpPr>
            <a:cxnSpLocks/>
          </p:cNvCxnSpPr>
          <p:nvPr/>
        </p:nvCxnSpPr>
        <p:spPr>
          <a:xfrm>
            <a:off x="2870341" y="2052228"/>
            <a:ext cx="0" cy="5277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9F2B7FA-DE84-1942-966B-C20F242BB08E}"/>
              </a:ext>
            </a:extLst>
          </p:cNvPr>
          <p:cNvSpPr txBox="1"/>
          <p:nvPr/>
        </p:nvSpPr>
        <p:spPr>
          <a:xfrm>
            <a:off x="1002183" y="1745524"/>
            <a:ext cx="696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  <a:r>
              <a:rPr lang="en-US" sz="1400" baseline="30000" dirty="0"/>
              <a:t>st</a:t>
            </a:r>
            <a:r>
              <a:rPr lang="en-US" sz="1400" dirty="0"/>
              <a:t> toss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20933C-E3AF-BE46-8905-9E1F0EEF168D}"/>
              </a:ext>
            </a:extLst>
          </p:cNvPr>
          <p:cNvSpPr txBox="1"/>
          <p:nvPr/>
        </p:nvSpPr>
        <p:spPr>
          <a:xfrm>
            <a:off x="1718915" y="1741174"/>
            <a:ext cx="735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  <a:r>
              <a:rPr lang="en-US" sz="1400" baseline="30000" dirty="0"/>
              <a:t>nd</a:t>
            </a:r>
            <a:r>
              <a:rPr lang="en-US" sz="1400" dirty="0"/>
              <a:t> toss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A8080A-1552-7B48-A5A0-7BE8B7A1A184}"/>
              </a:ext>
            </a:extLst>
          </p:cNvPr>
          <p:cNvSpPr txBox="1"/>
          <p:nvPr/>
        </p:nvSpPr>
        <p:spPr>
          <a:xfrm>
            <a:off x="2559480" y="1741174"/>
            <a:ext cx="713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  <a:r>
              <a:rPr lang="en-US" sz="1400" baseline="30000" dirty="0"/>
              <a:t>rd</a:t>
            </a:r>
            <a:r>
              <a:rPr lang="en-US" sz="1400" dirty="0"/>
              <a:t> toss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3254CEB-4F56-D74B-AE84-4E930172DEEA}"/>
              </a:ext>
            </a:extLst>
          </p:cNvPr>
          <p:cNvSpPr/>
          <p:nvPr/>
        </p:nvSpPr>
        <p:spPr>
          <a:xfrm>
            <a:off x="3272945" y="3206197"/>
            <a:ext cx="458985" cy="8045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44276EF-A59D-0148-B652-970283CF2211}"/>
              </a:ext>
            </a:extLst>
          </p:cNvPr>
          <p:cNvSpPr/>
          <p:nvPr/>
        </p:nvSpPr>
        <p:spPr>
          <a:xfrm>
            <a:off x="3272944" y="4543124"/>
            <a:ext cx="458985" cy="391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034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95F74-8270-9048-AB27-26CD1848C9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Binomial Distribution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A79F81-1E20-3940-996F-7A8D75A0AB84}"/>
              </a:ext>
            </a:extLst>
          </p:cNvPr>
          <p:cNvSpPr txBox="1"/>
          <p:nvPr/>
        </p:nvSpPr>
        <p:spPr>
          <a:xfrm>
            <a:off x="838200" y="913765"/>
            <a:ext cx="6002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</a:t>
            </a:r>
            <a:r>
              <a:rPr lang="en-US" b="1" i="1" dirty="0"/>
              <a:t>identical</a:t>
            </a:r>
            <a:r>
              <a:rPr lang="en-US" dirty="0"/>
              <a:t> and </a:t>
            </a:r>
            <a:r>
              <a:rPr lang="en-US" b="1" i="1" dirty="0"/>
              <a:t>independent</a:t>
            </a:r>
            <a:r>
              <a:rPr lang="en-US" dirty="0"/>
              <a:t> binary random variables</a:t>
            </a:r>
          </a:p>
          <a:p>
            <a:r>
              <a:rPr lang="en-US" dirty="0"/>
              <a:t>e.g. multiple coin tosses (2 out of 3 Heads?)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95669-6C43-C042-9CDD-DAF524741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853" y="2336703"/>
            <a:ext cx="2645077" cy="396761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6961B1-27D9-C74E-9F2C-2CEBE3FB6806}"/>
              </a:ext>
            </a:extLst>
          </p:cNvPr>
          <p:cNvCxnSpPr>
            <a:cxnSpLocks/>
          </p:cNvCxnSpPr>
          <p:nvPr/>
        </p:nvCxnSpPr>
        <p:spPr>
          <a:xfrm>
            <a:off x="1296380" y="2052228"/>
            <a:ext cx="0" cy="11341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811C5B9-3521-1243-B9D5-CB78380D696E}"/>
              </a:ext>
            </a:extLst>
          </p:cNvPr>
          <p:cNvCxnSpPr>
            <a:cxnSpLocks/>
          </p:cNvCxnSpPr>
          <p:nvPr/>
        </p:nvCxnSpPr>
        <p:spPr>
          <a:xfrm>
            <a:off x="2038237" y="2052228"/>
            <a:ext cx="1" cy="7337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28DCA96-6CE4-594E-BEB2-27DB2B2FEE8C}"/>
              </a:ext>
            </a:extLst>
          </p:cNvPr>
          <p:cNvCxnSpPr>
            <a:cxnSpLocks/>
          </p:cNvCxnSpPr>
          <p:nvPr/>
        </p:nvCxnSpPr>
        <p:spPr>
          <a:xfrm>
            <a:off x="2870341" y="2052228"/>
            <a:ext cx="0" cy="5277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9F2B7FA-DE84-1942-966B-C20F242BB08E}"/>
              </a:ext>
            </a:extLst>
          </p:cNvPr>
          <p:cNvSpPr txBox="1"/>
          <p:nvPr/>
        </p:nvSpPr>
        <p:spPr>
          <a:xfrm>
            <a:off x="1002183" y="1745524"/>
            <a:ext cx="696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  <a:r>
              <a:rPr lang="en-US" sz="1400" baseline="30000" dirty="0"/>
              <a:t>st</a:t>
            </a:r>
            <a:r>
              <a:rPr lang="en-US" sz="1400" dirty="0"/>
              <a:t> toss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20933C-E3AF-BE46-8905-9E1F0EEF168D}"/>
              </a:ext>
            </a:extLst>
          </p:cNvPr>
          <p:cNvSpPr txBox="1"/>
          <p:nvPr/>
        </p:nvSpPr>
        <p:spPr>
          <a:xfrm>
            <a:off x="1718915" y="1741174"/>
            <a:ext cx="735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  <a:r>
              <a:rPr lang="en-US" sz="1400" baseline="30000" dirty="0"/>
              <a:t>nd</a:t>
            </a:r>
            <a:r>
              <a:rPr lang="en-US" sz="1400" dirty="0"/>
              <a:t> toss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A8080A-1552-7B48-A5A0-7BE8B7A1A184}"/>
              </a:ext>
            </a:extLst>
          </p:cNvPr>
          <p:cNvSpPr txBox="1"/>
          <p:nvPr/>
        </p:nvSpPr>
        <p:spPr>
          <a:xfrm>
            <a:off x="2559480" y="1741174"/>
            <a:ext cx="713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  <a:r>
              <a:rPr lang="en-US" sz="1400" baseline="30000" dirty="0"/>
              <a:t>rd</a:t>
            </a:r>
            <a:r>
              <a:rPr lang="en-US" sz="1400" dirty="0"/>
              <a:t> toss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6AC758-DECC-594D-8D01-DCBB1FAD904E}"/>
              </a:ext>
            </a:extLst>
          </p:cNvPr>
          <p:cNvSpPr txBox="1"/>
          <p:nvPr/>
        </p:nvSpPr>
        <p:spPr>
          <a:xfrm>
            <a:off x="5318078" y="1413360"/>
            <a:ext cx="986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Fair coin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9CD9305-9203-5141-A459-9CC30FEBA20D}"/>
              </a:ext>
            </a:extLst>
          </p:cNvPr>
          <p:cNvGrpSpPr/>
          <p:nvPr/>
        </p:nvGrpSpPr>
        <p:grpSpPr>
          <a:xfrm>
            <a:off x="4497432" y="2336703"/>
            <a:ext cx="2371119" cy="3967616"/>
            <a:chOff x="4497432" y="2336703"/>
            <a:chExt cx="2371119" cy="39676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C4B9136-8670-3A48-A635-56EF9BA722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2583"/>
            <a:stretch/>
          </p:blipFill>
          <p:spPr>
            <a:xfrm>
              <a:off x="4497432" y="2336703"/>
              <a:ext cx="2047737" cy="3967616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4C697A-EDD8-D84A-A069-BA9E74E6AB1E}"/>
                </a:ext>
              </a:extLst>
            </p:cNvPr>
            <p:cNvSpPr txBox="1"/>
            <p:nvPr/>
          </p:nvSpPr>
          <p:spPr>
            <a:xfrm>
              <a:off x="4872707" y="3539962"/>
              <a:ext cx="380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FF788D5-C7C9-EC4C-850C-00B98EB0D8E4}"/>
                </a:ext>
              </a:extLst>
            </p:cNvPr>
            <p:cNvSpPr txBox="1"/>
            <p:nvPr/>
          </p:nvSpPr>
          <p:spPr>
            <a:xfrm>
              <a:off x="4833173" y="5284746"/>
              <a:ext cx="380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259FD91-DD00-894E-B9CA-3D34EA2FC1CB}"/>
                </a:ext>
              </a:extLst>
            </p:cNvPr>
            <p:cNvSpPr txBox="1"/>
            <p:nvPr/>
          </p:nvSpPr>
          <p:spPr>
            <a:xfrm>
              <a:off x="5597444" y="3030968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1A1A51D-AB1C-1A43-92CB-AF8348129EE9}"/>
                </a:ext>
              </a:extLst>
            </p:cNvPr>
            <p:cNvSpPr txBox="1"/>
            <p:nvPr/>
          </p:nvSpPr>
          <p:spPr>
            <a:xfrm>
              <a:off x="5597444" y="3943961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E2D9BB-FC9C-B748-850E-BBAD44D2A950}"/>
                </a:ext>
              </a:extLst>
            </p:cNvPr>
            <p:cNvSpPr txBox="1"/>
            <p:nvPr/>
          </p:nvSpPr>
          <p:spPr>
            <a:xfrm>
              <a:off x="5604092" y="4859067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476BE90-F62B-154D-A153-5C8DCF2ED59D}"/>
                </a:ext>
              </a:extLst>
            </p:cNvPr>
            <p:cNvSpPr txBox="1"/>
            <p:nvPr/>
          </p:nvSpPr>
          <p:spPr>
            <a:xfrm>
              <a:off x="5604092" y="5765706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4CFF982-DF82-F141-935A-633597172CF6}"/>
                </a:ext>
              </a:extLst>
            </p:cNvPr>
            <p:cNvSpPr txBox="1"/>
            <p:nvPr/>
          </p:nvSpPr>
          <p:spPr>
            <a:xfrm>
              <a:off x="6433817" y="2802924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3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102AA20-28F5-B544-BB52-672B5780BD84}"/>
                </a:ext>
              </a:extLst>
            </p:cNvPr>
            <p:cNvSpPr txBox="1"/>
            <p:nvPr/>
          </p:nvSpPr>
          <p:spPr>
            <a:xfrm>
              <a:off x="6433817" y="3223565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3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DD54F6A-329E-6F4E-9CE7-59CD8FE9F966}"/>
                </a:ext>
              </a:extLst>
            </p:cNvPr>
            <p:cNvSpPr txBox="1"/>
            <p:nvPr/>
          </p:nvSpPr>
          <p:spPr>
            <a:xfrm>
              <a:off x="6433816" y="3718030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3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EEDA01B-1B89-4549-BD65-9957E688AA8C}"/>
                </a:ext>
              </a:extLst>
            </p:cNvPr>
            <p:cNvSpPr txBox="1"/>
            <p:nvPr/>
          </p:nvSpPr>
          <p:spPr>
            <a:xfrm>
              <a:off x="6433817" y="4155487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3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D43F363-53ED-604D-8368-F5365E92603C}"/>
                </a:ext>
              </a:extLst>
            </p:cNvPr>
            <p:cNvSpPr txBox="1"/>
            <p:nvPr/>
          </p:nvSpPr>
          <p:spPr>
            <a:xfrm>
              <a:off x="6433816" y="4640993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3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6A7FBD1-6243-6E44-9177-EB1410E312A1}"/>
                </a:ext>
              </a:extLst>
            </p:cNvPr>
            <p:cNvSpPr txBox="1"/>
            <p:nvPr/>
          </p:nvSpPr>
          <p:spPr>
            <a:xfrm>
              <a:off x="6433816" y="5070593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3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39EEA5A-C249-3748-B28B-E2A9B08487C3}"/>
                </a:ext>
              </a:extLst>
            </p:cNvPr>
            <p:cNvSpPr txBox="1"/>
            <p:nvPr/>
          </p:nvSpPr>
          <p:spPr>
            <a:xfrm>
              <a:off x="6433816" y="5537037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3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D7B3339-93E2-7448-B73E-C3BC373B6C38}"/>
                </a:ext>
              </a:extLst>
            </p:cNvPr>
            <p:cNvSpPr txBox="1"/>
            <p:nvPr/>
          </p:nvSpPr>
          <p:spPr>
            <a:xfrm>
              <a:off x="6433816" y="5966637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3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53254CEB-4F56-D74B-AE84-4E930172DEEA}"/>
              </a:ext>
            </a:extLst>
          </p:cNvPr>
          <p:cNvSpPr/>
          <p:nvPr/>
        </p:nvSpPr>
        <p:spPr>
          <a:xfrm>
            <a:off x="3272945" y="3206197"/>
            <a:ext cx="458985" cy="8045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44276EF-A59D-0148-B652-970283CF2211}"/>
              </a:ext>
            </a:extLst>
          </p:cNvPr>
          <p:cNvSpPr/>
          <p:nvPr/>
        </p:nvSpPr>
        <p:spPr>
          <a:xfrm>
            <a:off x="3272944" y="4543124"/>
            <a:ext cx="458985" cy="391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67A4C98-8F98-3644-9E26-D7E5498F474F}"/>
              </a:ext>
            </a:extLst>
          </p:cNvPr>
          <p:cNvSpPr txBox="1"/>
          <p:nvPr/>
        </p:nvSpPr>
        <p:spPr>
          <a:xfrm>
            <a:off x="4616602" y="1707434"/>
            <a:ext cx="23038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p(0 Heads) = 1 * 0.5</a:t>
            </a:r>
            <a:r>
              <a:rPr lang="en-US" sz="1400" baseline="30000" dirty="0"/>
              <a:t>3</a:t>
            </a:r>
            <a:r>
              <a:rPr lang="en-US" sz="1400" dirty="0"/>
              <a:t> = 0.125</a:t>
            </a:r>
          </a:p>
          <a:p>
            <a:r>
              <a:rPr lang="en-US" sz="1400" dirty="0"/>
              <a:t>p(1 Heads) = 3 * 0.5</a:t>
            </a:r>
            <a:r>
              <a:rPr lang="en-US" sz="1400" baseline="30000" dirty="0"/>
              <a:t>3</a:t>
            </a:r>
            <a:r>
              <a:rPr lang="en-US" sz="1400" dirty="0"/>
              <a:t> = 0.375</a:t>
            </a:r>
          </a:p>
          <a:p>
            <a:r>
              <a:rPr lang="en-US" sz="1400" dirty="0"/>
              <a:t>p(2 Heads) = 3 * 0.5</a:t>
            </a:r>
            <a:r>
              <a:rPr lang="en-US" sz="1400" baseline="30000" dirty="0"/>
              <a:t>3</a:t>
            </a:r>
            <a:r>
              <a:rPr lang="en-US" sz="1400" dirty="0"/>
              <a:t> = 0.375</a:t>
            </a:r>
          </a:p>
          <a:p>
            <a:r>
              <a:rPr lang="en-US" sz="1400" dirty="0"/>
              <a:t>p(3 Heads) = 1 * 0.5</a:t>
            </a:r>
            <a:r>
              <a:rPr lang="en-US" sz="1400" baseline="30000" dirty="0"/>
              <a:t>3</a:t>
            </a:r>
            <a:r>
              <a:rPr lang="en-US" sz="1400" dirty="0"/>
              <a:t> = 0.125</a:t>
            </a:r>
          </a:p>
        </p:txBody>
      </p:sp>
    </p:spTree>
    <p:extLst>
      <p:ext uri="{BB962C8B-B14F-4D97-AF65-F5344CB8AC3E}">
        <p14:creationId xmlns:p14="http://schemas.microsoft.com/office/powerpoint/2010/main" val="558880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6BC69D1B-F35D-FE42-8B4C-18CD518EF7BA}"/>
              </a:ext>
            </a:extLst>
          </p:cNvPr>
          <p:cNvGrpSpPr/>
          <p:nvPr/>
        </p:nvGrpSpPr>
        <p:grpSpPr>
          <a:xfrm>
            <a:off x="4497432" y="2336703"/>
            <a:ext cx="2371119" cy="3967616"/>
            <a:chOff x="4497432" y="2336703"/>
            <a:chExt cx="2371119" cy="3967616"/>
          </a:xfrm>
        </p:grpSpPr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04F4B679-9918-3544-9A4F-B0AF4D1CB2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2583"/>
            <a:stretch/>
          </p:blipFill>
          <p:spPr>
            <a:xfrm>
              <a:off x="4497432" y="2336703"/>
              <a:ext cx="2047737" cy="3967616"/>
            </a:xfrm>
            <a:prstGeom prst="rect">
              <a:avLst/>
            </a:prstGeom>
          </p:spPr>
        </p:pic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8C53747-30A3-AB43-A7E0-3B3E7619145E}"/>
                </a:ext>
              </a:extLst>
            </p:cNvPr>
            <p:cNvSpPr txBox="1"/>
            <p:nvPr/>
          </p:nvSpPr>
          <p:spPr>
            <a:xfrm>
              <a:off x="4872707" y="3539962"/>
              <a:ext cx="380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4DB97C0-14F7-664B-A30C-52F017FF565F}"/>
                </a:ext>
              </a:extLst>
            </p:cNvPr>
            <p:cNvSpPr txBox="1"/>
            <p:nvPr/>
          </p:nvSpPr>
          <p:spPr>
            <a:xfrm>
              <a:off x="4833173" y="5284746"/>
              <a:ext cx="380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4B0BFB0-20D3-3F4E-8DE1-58AEFD9873C3}"/>
                </a:ext>
              </a:extLst>
            </p:cNvPr>
            <p:cNvSpPr txBox="1"/>
            <p:nvPr/>
          </p:nvSpPr>
          <p:spPr>
            <a:xfrm>
              <a:off x="5597444" y="3030968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AD0C1244-61DB-4841-AAE7-3327E61B7B7B}"/>
                </a:ext>
              </a:extLst>
            </p:cNvPr>
            <p:cNvSpPr txBox="1"/>
            <p:nvPr/>
          </p:nvSpPr>
          <p:spPr>
            <a:xfrm>
              <a:off x="5597444" y="3943961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C547B1B-7035-FC44-9B71-7399E8F8C0B3}"/>
                </a:ext>
              </a:extLst>
            </p:cNvPr>
            <p:cNvSpPr txBox="1"/>
            <p:nvPr/>
          </p:nvSpPr>
          <p:spPr>
            <a:xfrm>
              <a:off x="5604092" y="4859067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D92F401-8145-4E48-A9C3-475BC91EF925}"/>
                </a:ext>
              </a:extLst>
            </p:cNvPr>
            <p:cNvSpPr txBox="1"/>
            <p:nvPr/>
          </p:nvSpPr>
          <p:spPr>
            <a:xfrm>
              <a:off x="5604092" y="5765706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B6B8D33-73B3-6E49-BF83-6C33C567F385}"/>
                </a:ext>
              </a:extLst>
            </p:cNvPr>
            <p:cNvSpPr txBox="1"/>
            <p:nvPr/>
          </p:nvSpPr>
          <p:spPr>
            <a:xfrm>
              <a:off x="6433817" y="2802924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3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B2A040F-6C16-7945-AABD-B42CCBF58797}"/>
                </a:ext>
              </a:extLst>
            </p:cNvPr>
            <p:cNvSpPr txBox="1"/>
            <p:nvPr/>
          </p:nvSpPr>
          <p:spPr>
            <a:xfrm>
              <a:off x="6433817" y="3223565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3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3B35CB5-26B6-1F4F-8E91-16EC53F284F4}"/>
                </a:ext>
              </a:extLst>
            </p:cNvPr>
            <p:cNvSpPr txBox="1"/>
            <p:nvPr/>
          </p:nvSpPr>
          <p:spPr>
            <a:xfrm>
              <a:off x="6433816" y="3718030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3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216AC8D-6DE1-EB42-8681-0914A755E5F8}"/>
                </a:ext>
              </a:extLst>
            </p:cNvPr>
            <p:cNvSpPr txBox="1"/>
            <p:nvPr/>
          </p:nvSpPr>
          <p:spPr>
            <a:xfrm>
              <a:off x="6433817" y="4155487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3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C2135D86-F611-CF41-8F26-DFE1C89BFF29}"/>
                </a:ext>
              </a:extLst>
            </p:cNvPr>
            <p:cNvSpPr txBox="1"/>
            <p:nvPr/>
          </p:nvSpPr>
          <p:spPr>
            <a:xfrm>
              <a:off x="6433816" y="4640993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3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B1E688D-0AB9-E64A-A498-2A6A75AE5345}"/>
                </a:ext>
              </a:extLst>
            </p:cNvPr>
            <p:cNvSpPr txBox="1"/>
            <p:nvPr/>
          </p:nvSpPr>
          <p:spPr>
            <a:xfrm>
              <a:off x="6433816" y="5070593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3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CBFE702-562A-0149-8D04-5074AA8C4EE4}"/>
                </a:ext>
              </a:extLst>
            </p:cNvPr>
            <p:cNvSpPr txBox="1"/>
            <p:nvPr/>
          </p:nvSpPr>
          <p:spPr>
            <a:xfrm>
              <a:off x="6433816" y="5537037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3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1DB9FE7B-E0BD-6048-95C6-72A671843A4E}"/>
                </a:ext>
              </a:extLst>
            </p:cNvPr>
            <p:cNvSpPr txBox="1"/>
            <p:nvPr/>
          </p:nvSpPr>
          <p:spPr>
            <a:xfrm>
              <a:off x="6433816" y="5966637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3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5095F74-8270-9048-AB27-26CD1848C9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Binomial Distribution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A79F81-1E20-3940-996F-7A8D75A0AB84}"/>
              </a:ext>
            </a:extLst>
          </p:cNvPr>
          <p:cNvSpPr txBox="1"/>
          <p:nvPr/>
        </p:nvSpPr>
        <p:spPr>
          <a:xfrm>
            <a:off x="838200" y="913765"/>
            <a:ext cx="6002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</a:t>
            </a:r>
            <a:r>
              <a:rPr lang="en-US" b="1" i="1" dirty="0"/>
              <a:t>identical</a:t>
            </a:r>
            <a:r>
              <a:rPr lang="en-US" dirty="0"/>
              <a:t> and </a:t>
            </a:r>
            <a:r>
              <a:rPr lang="en-US" b="1" i="1" dirty="0"/>
              <a:t>independent</a:t>
            </a:r>
            <a:r>
              <a:rPr lang="en-US" dirty="0"/>
              <a:t> binary random variables</a:t>
            </a:r>
          </a:p>
          <a:p>
            <a:r>
              <a:rPr lang="en-US" dirty="0"/>
              <a:t>e.g. multiple coin tosses (2 out of 3 Heads?)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95669-6C43-C042-9CDD-DAF524741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853" y="2336703"/>
            <a:ext cx="2645077" cy="396761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6961B1-27D9-C74E-9F2C-2CEBE3FB6806}"/>
              </a:ext>
            </a:extLst>
          </p:cNvPr>
          <p:cNvCxnSpPr>
            <a:cxnSpLocks/>
          </p:cNvCxnSpPr>
          <p:nvPr/>
        </p:nvCxnSpPr>
        <p:spPr>
          <a:xfrm>
            <a:off x="1296380" y="2052228"/>
            <a:ext cx="0" cy="11341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811C5B9-3521-1243-B9D5-CB78380D696E}"/>
              </a:ext>
            </a:extLst>
          </p:cNvPr>
          <p:cNvCxnSpPr>
            <a:cxnSpLocks/>
          </p:cNvCxnSpPr>
          <p:nvPr/>
        </p:nvCxnSpPr>
        <p:spPr>
          <a:xfrm>
            <a:off x="2038237" y="2052228"/>
            <a:ext cx="1" cy="7337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28DCA96-6CE4-594E-BEB2-27DB2B2FEE8C}"/>
              </a:ext>
            </a:extLst>
          </p:cNvPr>
          <p:cNvCxnSpPr>
            <a:cxnSpLocks/>
          </p:cNvCxnSpPr>
          <p:nvPr/>
        </p:nvCxnSpPr>
        <p:spPr>
          <a:xfrm>
            <a:off x="2870341" y="2052228"/>
            <a:ext cx="0" cy="5277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9F2B7FA-DE84-1942-966B-C20F242BB08E}"/>
              </a:ext>
            </a:extLst>
          </p:cNvPr>
          <p:cNvSpPr txBox="1"/>
          <p:nvPr/>
        </p:nvSpPr>
        <p:spPr>
          <a:xfrm>
            <a:off x="1002183" y="1745524"/>
            <a:ext cx="696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  <a:r>
              <a:rPr lang="en-US" sz="1400" baseline="30000" dirty="0"/>
              <a:t>st</a:t>
            </a:r>
            <a:r>
              <a:rPr lang="en-US" sz="1400" dirty="0"/>
              <a:t> toss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20933C-E3AF-BE46-8905-9E1F0EEF168D}"/>
              </a:ext>
            </a:extLst>
          </p:cNvPr>
          <p:cNvSpPr txBox="1"/>
          <p:nvPr/>
        </p:nvSpPr>
        <p:spPr>
          <a:xfrm>
            <a:off x="1718915" y="1741174"/>
            <a:ext cx="735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  <a:r>
              <a:rPr lang="en-US" sz="1400" baseline="30000" dirty="0"/>
              <a:t>nd</a:t>
            </a:r>
            <a:r>
              <a:rPr lang="en-US" sz="1400" dirty="0"/>
              <a:t> toss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A8080A-1552-7B48-A5A0-7BE8B7A1A184}"/>
              </a:ext>
            </a:extLst>
          </p:cNvPr>
          <p:cNvSpPr txBox="1"/>
          <p:nvPr/>
        </p:nvSpPr>
        <p:spPr>
          <a:xfrm>
            <a:off x="2559480" y="1741174"/>
            <a:ext cx="713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  <a:r>
              <a:rPr lang="en-US" sz="1400" baseline="30000" dirty="0"/>
              <a:t>rd</a:t>
            </a:r>
            <a:r>
              <a:rPr lang="en-US" sz="1400" dirty="0"/>
              <a:t> toss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6AC758-DECC-594D-8D01-DCBB1FAD904E}"/>
              </a:ext>
            </a:extLst>
          </p:cNvPr>
          <p:cNvSpPr txBox="1"/>
          <p:nvPr/>
        </p:nvSpPr>
        <p:spPr>
          <a:xfrm>
            <a:off x="5318078" y="1413360"/>
            <a:ext cx="986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Fair coin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3254CEB-4F56-D74B-AE84-4E930172DEEA}"/>
              </a:ext>
            </a:extLst>
          </p:cNvPr>
          <p:cNvSpPr/>
          <p:nvPr/>
        </p:nvSpPr>
        <p:spPr>
          <a:xfrm>
            <a:off x="3272945" y="3206197"/>
            <a:ext cx="458985" cy="8045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44276EF-A59D-0148-B652-970283CF2211}"/>
              </a:ext>
            </a:extLst>
          </p:cNvPr>
          <p:cNvSpPr/>
          <p:nvPr/>
        </p:nvSpPr>
        <p:spPr>
          <a:xfrm>
            <a:off x="3272944" y="4543124"/>
            <a:ext cx="458985" cy="391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270F459-DEFE-3842-9C2F-39EB4E64EB72}"/>
              </a:ext>
            </a:extLst>
          </p:cNvPr>
          <p:cNvGrpSpPr/>
          <p:nvPr/>
        </p:nvGrpSpPr>
        <p:grpSpPr>
          <a:xfrm>
            <a:off x="8083558" y="2336703"/>
            <a:ext cx="2717368" cy="3967616"/>
            <a:chOff x="8083558" y="2336703"/>
            <a:chExt cx="2717368" cy="3967616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A2CC536E-19E0-A94D-8AB6-C6FF601252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2583"/>
            <a:stretch/>
          </p:blipFill>
          <p:spPr>
            <a:xfrm>
              <a:off x="8083558" y="2336703"/>
              <a:ext cx="2047737" cy="3967616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7EE057D-10EB-9548-B0CE-7CB1B164FB8C}"/>
                </a:ext>
              </a:extLst>
            </p:cNvPr>
            <p:cNvSpPr txBox="1"/>
            <p:nvPr/>
          </p:nvSpPr>
          <p:spPr>
            <a:xfrm>
              <a:off x="8458833" y="3539962"/>
              <a:ext cx="3834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FE8B814-E225-684E-B2B2-6ED5D19038DE}"/>
                </a:ext>
              </a:extLst>
            </p:cNvPr>
            <p:cNvSpPr txBox="1"/>
            <p:nvPr/>
          </p:nvSpPr>
          <p:spPr>
            <a:xfrm>
              <a:off x="8419299" y="5284746"/>
              <a:ext cx="3834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0.6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ADA2889-9D42-2442-BAEA-D369C4884385}"/>
                </a:ext>
              </a:extLst>
            </p:cNvPr>
            <p:cNvSpPr txBox="1"/>
            <p:nvPr/>
          </p:nvSpPr>
          <p:spPr>
            <a:xfrm>
              <a:off x="9183570" y="3030968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E245618-B73D-7448-BEE9-BECB19033ECE}"/>
                </a:ext>
              </a:extLst>
            </p:cNvPr>
            <p:cNvSpPr txBox="1"/>
            <p:nvPr/>
          </p:nvSpPr>
          <p:spPr>
            <a:xfrm>
              <a:off x="9183570" y="3943961"/>
              <a:ext cx="6591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0.4*0.6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F82A8019-18A3-0445-9387-36896C2C3D24}"/>
                </a:ext>
              </a:extLst>
            </p:cNvPr>
            <p:cNvSpPr txBox="1"/>
            <p:nvPr/>
          </p:nvSpPr>
          <p:spPr>
            <a:xfrm>
              <a:off x="9190218" y="4859067"/>
              <a:ext cx="6591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0.6*0.4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AD1E201-969E-034D-BC78-258F202D7FC0}"/>
                </a:ext>
              </a:extLst>
            </p:cNvPr>
            <p:cNvSpPr txBox="1"/>
            <p:nvPr/>
          </p:nvSpPr>
          <p:spPr>
            <a:xfrm>
              <a:off x="9190218" y="5765706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0.6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E0F8935-A56E-6942-963F-8CB5A5E98987}"/>
                </a:ext>
              </a:extLst>
            </p:cNvPr>
            <p:cNvSpPr txBox="1"/>
            <p:nvPr/>
          </p:nvSpPr>
          <p:spPr>
            <a:xfrm>
              <a:off x="10019943" y="2802924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3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2AA93BA-1C3A-E84A-9774-B7D8813E3129}"/>
                </a:ext>
              </a:extLst>
            </p:cNvPr>
            <p:cNvSpPr txBox="1"/>
            <p:nvPr/>
          </p:nvSpPr>
          <p:spPr>
            <a:xfrm>
              <a:off x="10019943" y="3223565"/>
              <a:ext cx="7809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  <a:r>
                <a:rPr lang="en-US" sz="1200" b="1" dirty="0">
                  <a:solidFill>
                    <a:srgbClr val="C00000"/>
                  </a:solidFill>
                </a:rPr>
                <a:t> * 0.6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29D84EE-ADA0-9C45-A43D-1594AB139F88}"/>
                </a:ext>
              </a:extLst>
            </p:cNvPr>
            <p:cNvSpPr txBox="1"/>
            <p:nvPr/>
          </p:nvSpPr>
          <p:spPr>
            <a:xfrm>
              <a:off x="10019942" y="3718030"/>
              <a:ext cx="7809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  <a:r>
                <a:rPr lang="en-US" sz="1200" b="1" dirty="0">
                  <a:solidFill>
                    <a:srgbClr val="C00000"/>
                  </a:solidFill>
                </a:rPr>
                <a:t> * 0.6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92C88A33-0C10-F145-B19C-72B82B9FE12A}"/>
                </a:ext>
              </a:extLst>
            </p:cNvPr>
            <p:cNvSpPr txBox="1"/>
            <p:nvPr/>
          </p:nvSpPr>
          <p:spPr>
            <a:xfrm>
              <a:off x="10019943" y="4155487"/>
              <a:ext cx="7809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 * 0.6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A3E0BA7-CFCC-FF47-A156-8FF3169401F3}"/>
                </a:ext>
              </a:extLst>
            </p:cNvPr>
            <p:cNvSpPr txBox="1"/>
            <p:nvPr/>
          </p:nvSpPr>
          <p:spPr>
            <a:xfrm>
              <a:off x="10019942" y="4640993"/>
              <a:ext cx="7809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  <a:r>
                <a:rPr lang="en-US" sz="1200" b="1" dirty="0">
                  <a:solidFill>
                    <a:srgbClr val="C00000"/>
                  </a:solidFill>
                </a:rPr>
                <a:t> * 0.6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13F0EAF5-6E11-A041-84E7-EF5E4DAEC90E}"/>
                </a:ext>
              </a:extLst>
            </p:cNvPr>
            <p:cNvSpPr txBox="1"/>
            <p:nvPr/>
          </p:nvSpPr>
          <p:spPr>
            <a:xfrm>
              <a:off x="10019942" y="5070593"/>
              <a:ext cx="7809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 * 0.6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78E87B5-ABF5-2B45-9FC4-D02E86A16B28}"/>
                </a:ext>
              </a:extLst>
            </p:cNvPr>
            <p:cNvSpPr txBox="1"/>
            <p:nvPr/>
          </p:nvSpPr>
          <p:spPr>
            <a:xfrm>
              <a:off x="10019942" y="5537037"/>
              <a:ext cx="7809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 * 0.6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D0EE3C9-31E5-3645-B2D4-A45CCB963B1B}"/>
                </a:ext>
              </a:extLst>
            </p:cNvPr>
            <p:cNvSpPr txBox="1"/>
            <p:nvPr/>
          </p:nvSpPr>
          <p:spPr>
            <a:xfrm>
              <a:off x="10019942" y="5966637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0.6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3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3E045E32-EF75-EA42-A214-76DF7E93F418}"/>
              </a:ext>
            </a:extLst>
          </p:cNvPr>
          <p:cNvSpPr txBox="1"/>
          <p:nvPr/>
        </p:nvSpPr>
        <p:spPr>
          <a:xfrm>
            <a:off x="8173960" y="1411856"/>
            <a:ext cx="250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Biased coin (40% Heads)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67A4C98-8F98-3644-9E26-D7E5498F474F}"/>
              </a:ext>
            </a:extLst>
          </p:cNvPr>
          <p:cNvSpPr txBox="1"/>
          <p:nvPr/>
        </p:nvSpPr>
        <p:spPr>
          <a:xfrm>
            <a:off x="4616602" y="1707434"/>
            <a:ext cx="22733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p(0 Heads) = 1 * 0.5</a:t>
            </a:r>
            <a:r>
              <a:rPr lang="en-US" sz="1400" baseline="30000" dirty="0"/>
              <a:t>3</a:t>
            </a:r>
            <a:r>
              <a:rPr lang="en-US" sz="1400" dirty="0"/>
              <a:t> = 0.125</a:t>
            </a:r>
          </a:p>
          <a:p>
            <a:r>
              <a:rPr lang="en-US" sz="1400" dirty="0"/>
              <a:t>p(1 Heads) = 3 * 0.5</a:t>
            </a:r>
            <a:r>
              <a:rPr lang="en-US" sz="1400" baseline="30000" dirty="0"/>
              <a:t>3</a:t>
            </a:r>
            <a:r>
              <a:rPr lang="en-US" sz="1400" dirty="0"/>
              <a:t> = 0.375</a:t>
            </a:r>
          </a:p>
          <a:p>
            <a:r>
              <a:rPr lang="en-US" sz="1400" dirty="0"/>
              <a:t>p(2 Heads) = 3 * 0.5</a:t>
            </a:r>
            <a:r>
              <a:rPr lang="en-US" sz="1400" baseline="30000" dirty="0"/>
              <a:t>3</a:t>
            </a:r>
            <a:r>
              <a:rPr lang="en-US" sz="1400" dirty="0"/>
              <a:t> = 0.375</a:t>
            </a:r>
          </a:p>
          <a:p>
            <a:r>
              <a:rPr lang="en-US" sz="1400" dirty="0"/>
              <a:t>p(3 Heads) = 1 * 0.5</a:t>
            </a:r>
            <a:r>
              <a:rPr lang="en-US" sz="1400" baseline="30000" dirty="0"/>
              <a:t>3</a:t>
            </a:r>
            <a:r>
              <a:rPr lang="en-US" sz="1400" dirty="0"/>
              <a:t> = 0.125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A76417B-A962-874D-998A-656BE8968BAA}"/>
              </a:ext>
            </a:extLst>
          </p:cNvPr>
          <p:cNvSpPr txBox="1"/>
          <p:nvPr/>
        </p:nvSpPr>
        <p:spPr>
          <a:xfrm>
            <a:off x="8226198" y="1744563"/>
            <a:ext cx="27013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p(0 Heads) = 1 * 0. 6</a:t>
            </a:r>
            <a:r>
              <a:rPr lang="en-US" sz="1400" baseline="30000" dirty="0"/>
              <a:t>3</a:t>
            </a:r>
            <a:r>
              <a:rPr lang="en-US" sz="1400" dirty="0"/>
              <a:t> = 0.216</a:t>
            </a:r>
          </a:p>
          <a:p>
            <a:r>
              <a:rPr lang="en-US" sz="1400" dirty="0"/>
              <a:t>p(1 Heads) = 3 * 0.4 * 0.6</a:t>
            </a:r>
            <a:r>
              <a:rPr lang="en-US" sz="1400" baseline="30000" dirty="0"/>
              <a:t>2</a:t>
            </a:r>
            <a:r>
              <a:rPr lang="en-US" sz="1400" dirty="0"/>
              <a:t> = 0.432</a:t>
            </a:r>
          </a:p>
          <a:p>
            <a:r>
              <a:rPr lang="en-US" sz="1400" dirty="0"/>
              <a:t>p(2 Heads) = 3 * 0.4</a:t>
            </a:r>
            <a:r>
              <a:rPr lang="en-US" sz="1400" baseline="30000" dirty="0"/>
              <a:t>2</a:t>
            </a:r>
            <a:r>
              <a:rPr lang="en-US" sz="1400" dirty="0"/>
              <a:t> * 0.6 = 0.288</a:t>
            </a:r>
          </a:p>
          <a:p>
            <a:r>
              <a:rPr lang="en-US" sz="1400" dirty="0"/>
              <a:t>p(3 Heads) = 1 * 0.4</a:t>
            </a:r>
            <a:r>
              <a:rPr lang="en-US" sz="1400" baseline="30000" dirty="0"/>
              <a:t>3</a:t>
            </a:r>
            <a:r>
              <a:rPr lang="en-US" sz="1400" dirty="0"/>
              <a:t> = 0.064</a:t>
            </a:r>
          </a:p>
        </p:txBody>
      </p:sp>
    </p:spTree>
    <p:extLst>
      <p:ext uri="{BB962C8B-B14F-4D97-AF65-F5344CB8AC3E}">
        <p14:creationId xmlns:p14="http://schemas.microsoft.com/office/powerpoint/2010/main" val="2724110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C2799A5-8271-DB43-A18B-E91A902B4704}"/>
              </a:ext>
            </a:extLst>
          </p:cNvPr>
          <p:cNvGrpSpPr/>
          <p:nvPr/>
        </p:nvGrpSpPr>
        <p:grpSpPr>
          <a:xfrm>
            <a:off x="8083558" y="2336703"/>
            <a:ext cx="2717368" cy="3967616"/>
            <a:chOff x="8083558" y="2336703"/>
            <a:chExt cx="2717368" cy="3967616"/>
          </a:xfrm>
        </p:grpSpPr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7BDDF258-31CB-AA4E-A6A8-81C25892A9D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2583"/>
            <a:stretch/>
          </p:blipFill>
          <p:spPr>
            <a:xfrm>
              <a:off x="8083558" y="2336703"/>
              <a:ext cx="2047737" cy="3967616"/>
            </a:xfrm>
            <a:prstGeom prst="rect">
              <a:avLst/>
            </a:prstGeom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FC3BAFD-99D2-DB41-8C41-ED32B5D6D9D0}"/>
                </a:ext>
              </a:extLst>
            </p:cNvPr>
            <p:cNvSpPr txBox="1"/>
            <p:nvPr/>
          </p:nvSpPr>
          <p:spPr>
            <a:xfrm>
              <a:off x="8458833" y="3539962"/>
              <a:ext cx="3834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430ECFA2-4862-EC48-B0F3-9A46FE8D2B21}"/>
                </a:ext>
              </a:extLst>
            </p:cNvPr>
            <p:cNvSpPr txBox="1"/>
            <p:nvPr/>
          </p:nvSpPr>
          <p:spPr>
            <a:xfrm>
              <a:off x="8419299" y="5284746"/>
              <a:ext cx="3834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0.6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A8F80D96-6C61-8040-A52E-1DE3195FA193}"/>
                </a:ext>
              </a:extLst>
            </p:cNvPr>
            <p:cNvSpPr txBox="1"/>
            <p:nvPr/>
          </p:nvSpPr>
          <p:spPr>
            <a:xfrm>
              <a:off x="9183570" y="3030968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90C8FBBD-C2E3-554D-9BB3-7FFDDCC6684B}"/>
                </a:ext>
              </a:extLst>
            </p:cNvPr>
            <p:cNvSpPr txBox="1"/>
            <p:nvPr/>
          </p:nvSpPr>
          <p:spPr>
            <a:xfrm>
              <a:off x="9183570" y="3943961"/>
              <a:ext cx="6591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0.4*0.6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CE41D62-2A9B-384F-9B85-6CBF7890D58B}"/>
                </a:ext>
              </a:extLst>
            </p:cNvPr>
            <p:cNvSpPr txBox="1"/>
            <p:nvPr/>
          </p:nvSpPr>
          <p:spPr>
            <a:xfrm>
              <a:off x="9190218" y="4859067"/>
              <a:ext cx="6591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0.6*0.4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EECC58D-5EAE-3144-AC5A-C2C87C0855E4}"/>
                </a:ext>
              </a:extLst>
            </p:cNvPr>
            <p:cNvSpPr txBox="1"/>
            <p:nvPr/>
          </p:nvSpPr>
          <p:spPr>
            <a:xfrm>
              <a:off x="9190218" y="5765706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0.6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2F182E73-E8C4-2F4B-8B7D-6FD657AF7443}"/>
                </a:ext>
              </a:extLst>
            </p:cNvPr>
            <p:cNvSpPr txBox="1"/>
            <p:nvPr/>
          </p:nvSpPr>
          <p:spPr>
            <a:xfrm>
              <a:off x="10019943" y="2802924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3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9BDDDF6B-ADD2-C047-AB35-1E80592C2C36}"/>
                </a:ext>
              </a:extLst>
            </p:cNvPr>
            <p:cNvSpPr txBox="1"/>
            <p:nvPr/>
          </p:nvSpPr>
          <p:spPr>
            <a:xfrm>
              <a:off x="10019943" y="3223565"/>
              <a:ext cx="7809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  <a:r>
                <a:rPr lang="en-US" sz="1200" b="1" dirty="0">
                  <a:solidFill>
                    <a:srgbClr val="C00000"/>
                  </a:solidFill>
                </a:rPr>
                <a:t> * 0.6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1253A21-C6BD-7048-8373-9ABD8A68C785}"/>
                </a:ext>
              </a:extLst>
            </p:cNvPr>
            <p:cNvSpPr txBox="1"/>
            <p:nvPr/>
          </p:nvSpPr>
          <p:spPr>
            <a:xfrm>
              <a:off x="10019942" y="3718030"/>
              <a:ext cx="7809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  <a:r>
                <a:rPr lang="en-US" sz="1200" b="1" dirty="0">
                  <a:solidFill>
                    <a:srgbClr val="C00000"/>
                  </a:solidFill>
                </a:rPr>
                <a:t> * 0.6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31AC3885-2130-2049-875D-86F085E34A9E}"/>
                </a:ext>
              </a:extLst>
            </p:cNvPr>
            <p:cNvSpPr txBox="1"/>
            <p:nvPr/>
          </p:nvSpPr>
          <p:spPr>
            <a:xfrm>
              <a:off x="10019943" y="4155487"/>
              <a:ext cx="7809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 * 0.6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7BA7E25-D272-E44F-8237-F7EC4AEEF39B}"/>
                </a:ext>
              </a:extLst>
            </p:cNvPr>
            <p:cNvSpPr txBox="1"/>
            <p:nvPr/>
          </p:nvSpPr>
          <p:spPr>
            <a:xfrm>
              <a:off x="10019942" y="4640993"/>
              <a:ext cx="7809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  <a:r>
                <a:rPr lang="en-US" sz="1200" b="1" dirty="0">
                  <a:solidFill>
                    <a:srgbClr val="C00000"/>
                  </a:solidFill>
                </a:rPr>
                <a:t> * 0.6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0CC41B6A-1E29-DC41-97EB-E3C268E0D7DF}"/>
                </a:ext>
              </a:extLst>
            </p:cNvPr>
            <p:cNvSpPr txBox="1"/>
            <p:nvPr/>
          </p:nvSpPr>
          <p:spPr>
            <a:xfrm>
              <a:off x="10019942" y="5070593"/>
              <a:ext cx="7809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 * 0.6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38F63CFE-915B-864B-BA92-94E911B33689}"/>
                </a:ext>
              </a:extLst>
            </p:cNvPr>
            <p:cNvSpPr txBox="1"/>
            <p:nvPr/>
          </p:nvSpPr>
          <p:spPr>
            <a:xfrm>
              <a:off x="10019942" y="5537037"/>
              <a:ext cx="7809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0.4 * 0.6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310506AC-6124-EF4D-A749-B4789AF14CA7}"/>
                </a:ext>
              </a:extLst>
            </p:cNvPr>
            <p:cNvSpPr txBox="1"/>
            <p:nvPr/>
          </p:nvSpPr>
          <p:spPr>
            <a:xfrm>
              <a:off x="10019942" y="5966637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0.6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3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57DBCCA-9555-EC40-A62F-5B44F2E5CC9A}"/>
              </a:ext>
            </a:extLst>
          </p:cNvPr>
          <p:cNvGrpSpPr/>
          <p:nvPr/>
        </p:nvGrpSpPr>
        <p:grpSpPr>
          <a:xfrm>
            <a:off x="4497432" y="2336703"/>
            <a:ext cx="2371119" cy="3967616"/>
            <a:chOff x="4497432" y="2336703"/>
            <a:chExt cx="2371119" cy="3967616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1BDCF411-5507-5944-9F25-A658F17BD8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2583"/>
            <a:stretch/>
          </p:blipFill>
          <p:spPr>
            <a:xfrm>
              <a:off x="4497432" y="2336703"/>
              <a:ext cx="2047737" cy="3967616"/>
            </a:xfrm>
            <a:prstGeom prst="rect">
              <a:avLst/>
            </a:prstGeom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2A5062FD-9A45-514C-BFB0-6E69F069C57A}"/>
                </a:ext>
              </a:extLst>
            </p:cNvPr>
            <p:cNvSpPr txBox="1"/>
            <p:nvPr/>
          </p:nvSpPr>
          <p:spPr>
            <a:xfrm>
              <a:off x="4872707" y="3539962"/>
              <a:ext cx="380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AF47C27-DFC3-E64D-8A35-620FD5CEFE04}"/>
                </a:ext>
              </a:extLst>
            </p:cNvPr>
            <p:cNvSpPr txBox="1"/>
            <p:nvPr/>
          </p:nvSpPr>
          <p:spPr>
            <a:xfrm>
              <a:off x="4833173" y="5284746"/>
              <a:ext cx="3802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C08699B9-82C7-9545-AEDB-E5F096E56906}"/>
                </a:ext>
              </a:extLst>
            </p:cNvPr>
            <p:cNvSpPr txBox="1"/>
            <p:nvPr/>
          </p:nvSpPr>
          <p:spPr>
            <a:xfrm>
              <a:off x="5597444" y="3030968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ECC6080-4E20-614D-9F82-48FA8F496202}"/>
                </a:ext>
              </a:extLst>
            </p:cNvPr>
            <p:cNvSpPr txBox="1"/>
            <p:nvPr/>
          </p:nvSpPr>
          <p:spPr>
            <a:xfrm>
              <a:off x="5597444" y="3943961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5879D8ED-E158-514F-B9D0-C983284211C5}"/>
                </a:ext>
              </a:extLst>
            </p:cNvPr>
            <p:cNvSpPr txBox="1"/>
            <p:nvPr/>
          </p:nvSpPr>
          <p:spPr>
            <a:xfrm>
              <a:off x="5604092" y="4859067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0F829AB-1A8A-3B4A-B20F-CD49D78E4B00}"/>
                </a:ext>
              </a:extLst>
            </p:cNvPr>
            <p:cNvSpPr txBox="1"/>
            <p:nvPr/>
          </p:nvSpPr>
          <p:spPr>
            <a:xfrm>
              <a:off x="5604092" y="5765706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2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5F3AEC4-FF14-2743-9DC3-6F18331DCA30}"/>
                </a:ext>
              </a:extLst>
            </p:cNvPr>
            <p:cNvSpPr txBox="1"/>
            <p:nvPr/>
          </p:nvSpPr>
          <p:spPr>
            <a:xfrm>
              <a:off x="6433817" y="2802924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3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BE33E09-D270-A240-BDCA-2C244478CC5F}"/>
                </a:ext>
              </a:extLst>
            </p:cNvPr>
            <p:cNvSpPr txBox="1"/>
            <p:nvPr/>
          </p:nvSpPr>
          <p:spPr>
            <a:xfrm>
              <a:off x="6433817" y="3223565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3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3D59141-AA71-5B4D-AE7D-57F1BE13C8DB}"/>
                </a:ext>
              </a:extLst>
            </p:cNvPr>
            <p:cNvSpPr txBox="1"/>
            <p:nvPr/>
          </p:nvSpPr>
          <p:spPr>
            <a:xfrm>
              <a:off x="6433816" y="3718030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3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31F1EF31-5FE8-3346-B4B5-5729A7B81B17}"/>
                </a:ext>
              </a:extLst>
            </p:cNvPr>
            <p:cNvSpPr txBox="1"/>
            <p:nvPr/>
          </p:nvSpPr>
          <p:spPr>
            <a:xfrm>
              <a:off x="6433817" y="4155487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3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EC269040-9945-5848-9E96-E0AEC405858C}"/>
                </a:ext>
              </a:extLst>
            </p:cNvPr>
            <p:cNvSpPr txBox="1"/>
            <p:nvPr/>
          </p:nvSpPr>
          <p:spPr>
            <a:xfrm>
              <a:off x="6433816" y="4640993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3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0359FB1-2D62-3C4A-8975-4467CFF5E3F9}"/>
                </a:ext>
              </a:extLst>
            </p:cNvPr>
            <p:cNvSpPr txBox="1"/>
            <p:nvPr/>
          </p:nvSpPr>
          <p:spPr>
            <a:xfrm>
              <a:off x="6433816" y="5070593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3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FF4EC672-2AC2-A245-927A-5D691F1F139B}"/>
                </a:ext>
              </a:extLst>
            </p:cNvPr>
            <p:cNvSpPr txBox="1"/>
            <p:nvPr/>
          </p:nvSpPr>
          <p:spPr>
            <a:xfrm>
              <a:off x="6433816" y="5537037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3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DC6FB601-917F-C64D-BCB0-ED032BF54D2C}"/>
                </a:ext>
              </a:extLst>
            </p:cNvPr>
            <p:cNvSpPr txBox="1"/>
            <p:nvPr/>
          </p:nvSpPr>
          <p:spPr>
            <a:xfrm>
              <a:off x="6433816" y="5966637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rgbClr val="C00000"/>
                  </a:solidFill>
                </a:rPr>
                <a:t>0.5</a:t>
              </a:r>
              <a:r>
                <a:rPr lang="en-US" sz="1200" b="1" baseline="30000" dirty="0">
                  <a:solidFill>
                    <a:srgbClr val="C00000"/>
                  </a:solidFill>
                </a:rPr>
                <a:t>3</a:t>
              </a:r>
              <a:endParaRPr lang="en-US" sz="1200" b="1" dirty="0">
                <a:solidFill>
                  <a:srgbClr val="C00000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5095F74-8270-9048-AB27-26CD1848C9A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Binomial Distribution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A79F81-1E20-3940-996F-7A8D75A0AB84}"/>
              </a:ext>
            </a:extLst>
          </p:cNvPr>
          <p:cNvSpPr txBox="1"/>
          <p:nvPr/>
        </p:nvSpPr>
        <p:spPr>
          <a:xfrm>
            <a:off x="838200" y="913765"/>
            <a:ext cx="6002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</a:t>
            </a:r>
            <a:r>
              <a:rPr lang="en-US" b="1" i="1" dirty="0"/>
              <a:t>identical</a:t>
            </a:r>
            <a:r>
              <a:rPr lang="en-US" dirty="0"/>
              <a:t> and </a:t>
            </a:r>
            <a:r>
              <a:rPr lang="en-US" b="1" i="1" dirty="0"/>
              <a:t>independent</a:t>
            </a:r>
            <a:r>
              <a:rPr lang="en-US" dirty="0"/>
              <a:t> binary random variables</a:t>
            </a:r>
          </a:p>
          <a:p>
            <a:r>
              <a:rPr lang="en-US" dirty="0"/>
              <a:t>e.g. multiple coin tosses (2 out of 3 Heads?)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95669-6C43-C042-9CDD-DAF524741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853" y="2336703"/>
            <a:ext cx="2645077" cy="396761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F6961B1-27D9-C74E-9F2C-2CEBE3FB6806}"/>
              </a:ext>
            </a:extLst>
          </p:cNvPr>
          <p:cNvCxnSpPr>
            <a:cxnSpLocks/>
          </p:cNvCxnSpPr>
          <p:nvPr/>
        </p:nvCxnSpPr>
        <p:spPr>
          <a:xfrm>
            <a:off x="1296380" y="2052228"/>
            <a:ext cx="0" cy="11341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811C5B9-3521-1243-B9D5-CB78380D696E}"/>
              </a:ext>
            </a:extLst>
          </p:cNvPr>
          <p:cNvCxnSpPr>
            <a:cxnSpLocks/>
          </p:cNvCxnSpPr>
          <p:nvPr/>
        </p:nvCxnSpPr>
        <p:spPr>
          <a:xfrm>
            <a:off x="2038237" y="2052228"/>
            <a:ext cx="1" cy="7337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28DCA96-6CE4-594E-BEB2-27DB2B2FEE8C}"/>
              </a:ext>
            </a:extLst>
          </p:cNvPr>
          <p:cNvCxnSpPr>
            <a:cxnSpLocks/>
          </p:cNvCxnSpPr>
          <p:nvPr/>
        </p:nvCxnSpPr>
        <p:spPr>
          <a:xfrm>
            <a:off x="2870341" y="2052228"/>
            <a:ext cx="0" cy="52778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9F2B7FA-DE84-1942-966B-C20F242BB08E}"/>
              </a:ext>
            </a:extLst>
          </p:cNvPr>
          <p:cNvSpPr txBox="1"/>
          <p:nvPr/>
        </p:nvSpPr>
        <p:spPr>
          <a:xfrm>
            <a:off x="1002183" y="1745524"/>
            <a:ext cx="696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</a:t>
            </a:r>
            <a:r>
              <a:rPr lang="en-US" sz="1400" baseline="30000" dirty="0"/>
              <a:t>st</a:t>
            </a:r>
            <a:r>
              <a:rPr lang="en-US" sz="1400" dirty="0"/>
              <a:t> toss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20933C-E3AF-BE46-8905-9E1F0EEF168D}"/>
              </a:ext>
            </a:extLst>
          </p:cNvPr>
          <p:cNvSpPr txBox="1"/>
          <p:nvPr/>
        </p:nvSpPr>
        <p:spPr>
          <a:xfrm>
            <a:off x="1718915" y="1741174"/>
            <a:ext cx="7359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</a:t>
            </a:r>
            <a:r>
              <a:rPr lang="en-US" sz="1400" baseline="30000" dirty="0"/>
              <a:t>nd</a:t>
            </a:r>
            <a:r>
              <a:rPr lang="en-US" sz="1400" dirty="0"/>
              <a:t> toss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A8080A-1552-7B48-A5A0-7BE8B7A1A184}"/>
              </a:ext>
            </a:extLst>
          </p:cNvPr>
          <p:cNvSpPr txBox="1"/>
          <p:nvPr/>
        </p:nvSpPr>
        <p:spPr>
          <a:xfrm>
            <a:off x="2559480" y="1741174"/>
            <a:ext cx="713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</a:t>
            </a:r>
            <a:r>
              <a:rPr lang="en-US" sz="1400" baseline="30000" dirty="0"/>
              <a:t>rd</a:t>
            </a:r>
            <a:r>
              <a:rPr lang="en-US" sz="1400" dirty="0"/>
              <a:t> toss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6AC758-DECC-594D-8D01-DCBB1FAD904E}"/>
              </a:ext>
            </a:extLst>
          </p:cNvPr>
          <p:cNvSpPr txBox="1"/>
          <p:nvPr/>
        </p:nvSpPr>
        <p:spPr>
          <a:xfrm>
            <a:off x="5318078" y="1413360"/>
            <a:ext cx="986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Fair coin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3254CEB-4F56-D74B-AE84-4E930172DEEA}"/>
              </a:ext>
            </a:extLst>
          </p:cNvPr>
          <p:cNvSpPr/>
          <p:nvPr/>
        </p:nvSpPr>
        <p:spPr>
          <a:xfrm>
            <a:off x="3272945" y="3206197"/>
            <a:ext cx="458985" cy="8045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44276EF-A59D-0148-B652-970283CF2211}"/>
              </a:ext>
            </a:extLst>
          </p:cNvPr>
          <p:cNvSpPr/>
          <p:nvPr/>
        </p:nvSpPr>
        <p:spPr>
          <a:xfrm>
            <a:off x="3272944" y="4543124"/>
            <a:ext cx="458985" cy="3917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045E32-EF75-EA42-A214-76DF7E93F418}"/>
              </a:ext>
            </a:extLst>
          </p:cNvPr>
          <p:cNvSpPr txBox="1"/>
          <p:nvPr/>
        </p:nvSpPr>
        <p:spPr>
          <a:xfrm>
            <a:off x="8173960" y="1411856"/>
            <a:ext cx="250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Biased coin (40% Heads)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67A4C98-8F98-3644-9E26-D7E5498F474F}"/>
              </a:ext>
            </a:extLst>
          </p:cNvPr>
          <p:cNvSpPr txBox="1"/>
          <p:nvPr/>
        </p:nvSpPr>
        <p:spPr>
          <a:xfrm>
            <a:off x="4616602" y="1707434"/>
            <a:ext cx="22733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p(0 Heads) = 1 * 0.5</a:t>
            </a:r>
            <a:r>
              <a:rPr lang="en-US" sz="1400" baseline="30000" dirty="0"/>
              <a:t>3</a:t>
            </a:r>
            <a:r>
              <a:rPr lang="en-US" sz="1400" dirty="0"/>
              <a:t> = 0.125</a:t>
            </a:r>
          </a:p>
          <a:p>
            <a:r>
              <a:rPr lang="en-US" sz="1400" dirty="0"/>
              <a:t>p(1 Heads) = 3 * 0.5</a:t>
            </a:r>
            <a:r>
              <a:rPr lang="en-US" sz="1400" baseline="30000" dirty="0"/>
              <a:t>3</a:t>
            </a:r>
            <a:r>
              <a:rPr lang="en-US" sz="1400" dirty="0"/>
              <a:t> = 0.375</a:t>
            </a:r>
          </a:p>
          <a:p>
            <a:r>
              <a:rPr lang="en-US" sz="1400" dirty="0"/>
              <a:t>p(2 Heads) = 3 * 0.5</a:t>
            </a:r>
            <a:r>
              <a:rPr lang="en-US" sz="1400" baseline="30000" dirty="0"/>
              <a:t>3</a:t>
            </a:r>
            <a:r>
              <a:rPr lang="en-US" sz="1400" dirty="0"/>
              <a:t> = 0.375</a:t>
            </a:r>
          </a:p>
          <a:p>
            <a:r>
              <a:rPr lang="en-US" sz="1400" dirty="0"/>
              <a:t>p(3 Heads) = 1 * 0.5</a:t>
            </a:r>
            <a:r>
              <a:rPr lang="en-US" sz="1400" baseline="30000" dirty="0"/>
              <a:t>3</a:t>
            </a:r>
            <a:r>
              <a:rPr lang="en-US" sz="1400" dirty="0"/>
              <a:t> = 0.125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A76417B-A962-874D-998A-656BE8968BAA}"/>
              </a:ext>
            </a:extLst>
          </p:cNvPr>
          <p:cNvSpPr txBox="1"/>
          <p:nvPr/>
        </p:nvSpPr>
        <p:spPr>
          <a:xfrm>
            <a:off x="8226198" y="1744563"/>
            <a:ext cx="26709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p(0 Heads) = 1 * 0. 6</a:t>
            </a:r>
            <a:r>
              <a:rPr lang="en-US" sz="1400" baseline="30000" dirty="0"/>
              <a:t>3</a:t>
            </a:r>
            <a:r>
              <a:rPr lang="en-US" sz="1400" dirty="0"/>
              <a:t> = 0.216</a:t>
            </a:r>
          </a:p>
          <a:p>
            <a:r>
              <a:rPr lang="en-US" sz="1400" dirty="0"/>
              <a:t>p(1 Heads) = 3 * 0.4 * 0.6</a:t>
            </a:r>
            <a:r>
              <a:rPr lang="en-US" sz="1400" baseline="30000" dirty="0"/>
              <a:t>2</a:t>
            </a:r>
            <a:r>
              <a:rPr lang="en-US" sz="1400" dirty="0"/>
              <a:t> = 0.432</a:t>
            </a:r>
          </a:p>
          <a:p>
            <a:r>
              <a:rPr lang="en-US" sz="1400" dirty="0"/>
              <a:t>p(2 Heads) = 3 * 0.4</a:t>
            </a:r>
            <a:r>
              <a:rPr lang="en-US" sz="1400" baseline="30000" dirty="0"/>
              <a:t>2</a:t>
            </a:r>
            <a:r>
              <a:rPr lang="en-US" sz="1400" dirty="0"/>
              <a:t> * 0.6 = 0.288</a:t>
            </a:r>
          </a:p>
          <a:p>
            <a:r>
              <a:rPr lang="en-US" sz="1400" dirty="0"/>
              <a:t>p(3 Heads) = 1 * 0.4</a:t>
            </a:r>
            <a:r>
              <a:rPr lang="en-US" sz="1400" baseline="30000" dirty="0"/>
              <a:t>3</a:t>
            </a:r>
            <a:r>
              <a:rPr lang="en-US" sz="1400" dirty="0"/>
              <a:t> = 0.064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1204916-8097-014C-AE4A-865902036D9C}"/>
              </a:ext>
            </a:extLst>
          </p:cNvPr>
          <p:cNvSpPr/>
          <p:nvPr/>
        </p:nvSpPr>
        <p:spPr>
          <a:xfrm>
            <a:off x="9190218" y="2213810"/>
            <a:ext cx="223290" cy="2406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AE0ED2CF-3E8D-524E-B93E-AA105BDB11DF}"/>
              </a:ext>
            </a:extLst>
          </p:cNvPr>
          <p:cNvSpPr/>
          <p:nvPr/>
        </p:nvSpPr>
        <p:spPr>
          <a:xfrm>
            <a:off x="9490023" y="2212206"/>
            <a:ext cx="783911" cy="24063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884A068-2E97-C240-A0DB-3F71D0962865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8342703" y="1358957"/>
            <a:ext cx="880215" cy="89009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92AED95-82CB-2E46-90D6-9B69E4CCA16E}"/>
              </a:ext>
            </a:extLst>
          </p:cNvPr>
          <p:cNvCxnSpPr>
            <a:cxnSpLocks/>
            <a:stCxn id="82" idx="0"/>
          </p:cNvCxnSpPr>
          <p:nvPr/>
        </p:nvCxnSpPr>
        <p:spPr>
          <a:xfrm flipV="1">
            <a:off x="9881979" y="1317344"/>
            <a:ext cx="249316" cy="89486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380DBAC9-AD8A-5A48-9AD2-25F6BF389D3C}"/>
              </a:ext>
            </a:extLst>
          </p:cNvPr>
          <p:cNvSpPr txBox="1"/>
          <p:nvPr/>
        </p:nvSpPr>
        <p:spPr>
          <a:xfrm>
            <a:off x="7235017" y="375640"/>
            <a:ext cx="1554915" cy="9233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# of ways to get 2 heads out of 3 tosses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5C8EDA5-5324-3B45-A4A3-F3282F49DAD9}"/>
              </a:ext>
            </a:extLst>
          </p:cNvPr>
          <p:cNvSpPr txBox="1"/>
          <p:nvPr/>
        </p:nvSpPr>
        <p:spPr>
          <a:xfrm>
            <a:off x="8956795" y="392496"/>
            <a:ext cx="2545393" cy="8771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1800"/>
              </a:spcBef>
            </a:pPr>
            <a:r>
              <a:rPr lang="en-US" dirty="0"/>
              <a:t>   (</a:t>
            </a:r>
            <a:r>
              <a:rPr lang="en-US" dirty="0" err="1"/>
              <a:t>p</a:t>
            </a:r>
            <a:r>
              <a:rPr lang="en-US" baseline="-25000" dirty="0" err="1"/>
              <a:t>Heads</a:t>
            </a:r>
            <a:r>
              <a:rPr lang="en-US" dirty="0"/>
              <a:t>)</a:t>
            </a:r>
            <a:r>
              <a:rPr lang="en-US" baseline="30000" dirty="0"/>
              <a:t>2</a:t>
            </a:r>
            <a:r>
              <a:rPr lang="en-US" dirty="0"/>
              <a:t> * (</a:t>
            </a:r>
            <a:r>
              <a:rPr lang="en-US" dirty="0" err="1"/>
              <a:t>p</a:t>
            </a:r>
            <a:r>
              <a:rPr lang="en-US" baseline="-25000" dirty="0" err="1"/>
              <a:t>Tails</a:t>
            </a:r>
            <a:r>
              <a:rPr lang="en-US" dirty="0"/>
              <a:t>)</a:t>
            </a:r>
            <a:r>
              <a:rPr lang="en-US" baseline="30000" dirty="0"/>
              <a:t>1</a:t>
            </a:r>
          </a:p>
          <a:p>
            <a:pPr>
              <a:spcBef>
                <a:spcPts val="1800"/>
              </a:spcBef>
            </a:pPr>
            <a:r>
              <a:rPr lang="en-US" dirty="0"/>
              <a:t>= (</a:t>
            </a:r>
            <a:r>
              <a:rPr lang="en-US" dirty="0" err="1"/>
              <a:t>p</a:t>
            </a:r>
            <a:r>
              <a:rPr lang="en-US" baseline="-25000" dirty="0" err="1"/>
              <a:t>Heads</a:t>
            </a:r>
            <a:r>
              <a:rPr lang="en-US" dirty="0"/>
              <a:t>)</a:t>
            </a:r>
            <a:r>
              <a:rPr lang="en-US" baseline="30000" dirty="0"/>
              <a:t>2</a:t>
            </a:r>
            <a:r>
              <a:rPr lang="en-US" dirty="0"/>
              <a:t> * (1 - </a:t>
            </a:r>
            <a:r>
              <a:rPr lang="en-US" dirty="0" err="1"/>
              <a:t>p</a:t>
            </a:r>
            <a:r>
              <a:rPr lang="en-US" baseline="-25000" dirty="0" err="1"/>
              <a:t>Heads</a:t>
            </a:r>
            <a:r>
              <a:rPr lang="en-US" dirty="0"/>
              <a:t>)</a:t>
            </a:r>
            <a:r>
              <a:rPr lang="en-US" baseline="300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94917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3342</TotalTime>
  <Words>2035</Words>
  <Application>Microsoft Macintosh PowerPoint</Application>
  <PresentationFormat>Widescreen</PresentationFormat>
  <Paragraphs>387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Cambria Math</vt:lpstr>
      <vt:lpstr>Courier</vt:lpstr>
      <vt:lpstr>Wingdings</vt:lpstr>
      <vt:lpstr>Office Theme</vt:lpstr>
      <vt:lpstr>Probability Distributions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p-values</dc:title>
  <dc:creator>Goldschen, Marcel</dc:creator>
  <cp:lastModifiedBy>Goldschen, Marcel</cp:lastModifiedBy>
  <cp:revision>161</cp:revision>
  <dcterms:created xsi:type="dcterms:W3CDTF">2018-12-27T16:15:38Z</dcterms:created>
  <dcterms:modified xsi:type="dcterms:W3CDTF">2019-01-31T18:32:30Z</dcterms:modified>
</cp:coreProperties>
</file>